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2" r:id="rId28"/>
    <p:sldId id="284" r:id="rId29"/>
    <p:sldId id="285" r:id="rId30"/>
    <p:sldId id="286" r:id="rId31"/>
    <p:sldId id="287" r:id="rId32"/>
    <p:sldId id="288" r:id="rId33"/>
    <p:sldId id="289" r:id="rId34"/>
    <p:sldId id="26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4EC195-5960-4B3F-B91F-0DF4EF680F8F}" v="50" dt="2026-03-18T15:21:40.2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1" d="100"/>
          <a:sy n="61" d="100"/>
        </p:scale>
        <p:origin x="1258" y="2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5470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Slide 1 – Why you should upgrade now</a:t>
            </a:r>
          </a:p>
          <a:p>
            <a:r>
              <a:rPr dirty="0"/>
              <a:t>Say:</a:t>
            </a:r>
          </a:p>
          <a:p>
            <a:r>
              <a:rPr dirty="0"/>
              <a:t>“Thanks for making the time. Quick agenda: why upgrade now, what WISE 11 changes operationally, and the lowest-drama path to get there.”</a:t>
            </a:r>
          </a:p>
          <a:p>
            <a:r>
              <a:rPr dirty="0"/>
              <a:t>“This is not a ‘new shiny thing’ pitch. It’s about staying fast, secure, and supportable—on your timeline, not the system’s.”</a:t>
            </a:r>
          </a:p>
          <a:p>
            <a:r>
              <a:rPr dirty="0"/>
              <a:t>“Before I jump in: what’s the biggest drag for you today—speed, labor/training, devices, reporting/visibility, or security/compliance?”</a:t>
            </a:r>
          </a:p>
          <a:p>
            <a:r>
              <a:rPr dirty="0"/>
              <a:t>Transition: Let’s start with the risk side—because that’s what usually forces the decision.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2 – Why now (frame the decision)</a:t>
            </a:r>
          </a:p>
          <a:p>
            <a:r>
              <a:t>Say:</a:t>
            </a:r>
          </a:p>
          <a:p>
            <a:r>
              <a:t>“Avoid a forced upgrade later—move on your calendar.”</a:t>
            </a:r>
          </a:p>
          <a:p>
            <a:r>
              <a:t>“We typically see the decision get forced by one of three things: security posture, device drift, or operational drag.”</a:t>
            </a:r>
          </a:p>
          <a:p>
            <a:r>
              <a:t>“We’ll keep this tight: risk, upside in WISE Version 11, and the lowest‑drama path to get there.”</a:t>
            </a:r>
          </a:p>
          <a:p>
            <a:r>
              <a:t>Transition: Let’s start with the risk stack.</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2 – Risks with not upgrading (the risk stack)</a:t>
            </a:r>
          </a:p>
          <a:p>
            <a:r>
              <a:t>Say:</a:t>
            </a:r>
          </a:p>
          <a:p>
            <a:r>
              <a:t>“When teams stay on older versions, issues stack up in four buckets: security posture, device/hardware compatibility, access technology drift, and day-to-day operational drag.”</a:t>
            </a:r>
          </a:p>
          <a:p>
            <a:r>
              <a:t>“I’ll make each one concrete, then we’ll flip to what changes in WISE 11—by role: IT, supervisors, and the floor.”</a:t>
            </a:r>
          </a:p>
          <a:p>
            <a:r>
              <a:t>“Quick sanity-check: during peak, what’s one hour of unplanned downtime worth—$___/hour? And what’s one full day worth if it hits the wrong week?”</a:t>
            </a:r>
          </a:p>
          <a:p>
            <a:r>
              <a:t>Transition: First bucket: security.</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3 – Security risks</a:t>
            </a:r>
          </a:p>
          <a:p>
            <a:r>
              <a:t>Say:</a:t>
            </a:r>
          </a:p>
          <a:p>
            <a:r>
              <a:t>“Security isn’t about fear—it’s about patch cadence, audit posture, and not becoming the ‘exception’ your insurer or customers ask about.”</a:t>
            </a:r>
          </a:p>
          <a:p>
            <a:r>
              <a:t>“When the OS/DB layer falls out of mainstream support, you’re running known vulnerabilities with limited options besides compensating controls.”</a:t>
            </a:r>
          </a:p>
          <a:p>
            <a:r>
              <a:t>“One example: Windows Server 2016 support ends January 2027. If you’re on 2012 or older, you’re already outside the guardrails.”</a:t>
            </a:r>
          </a:p>
          <a:p>
            <a:r>
              <a:t>Transition: Security is the headline risk. Next is the quiet killer: hardware and device drift.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5 – Velocity loss (attach consequence)</a:t>
            </a:r>
          </a:p>
          <a:p>
            <a:r>
              <a:t>Slide 5 – The cost of doing nothing</a:t>
            </a:r>
          </a:p>
          <a:p>
            <a:r>
              <a:t>Say:</a:t>
            </a:r>
          </a:p>
          <a:p>
            <a:r>
              <a:t>“The hidden cost isn’t just IT risk; it’s velocity tax: slow screens, manual checks, and Excel-sidecars that quietly burn labor every shift. How many ‘side spreadsheets’ or manual handoffs are you running today?”</a:t>
            </a:r>
          </a:p>
          <a:p>
            <a:r>
              <a:t>“A simple way to think about it: if each transaction costs 10–15 extra seconds, that’s hours per week you’re paying for—forever.”</a:t>
            </a:r>
          </a:p>
          <a:p>
            <a:r>
              <a:t>“Quick math prompt: If a picker loses 15 seconds per transaction × X transactions/day × 5 days/week = (15×X×5) seconds/week. Divide by 3,600 to get labor hours/week. What’s X for your operation?”</a:t>
            </a:r>
          </a:p>
          <a:p>
            <a:r>
              <a:t>“And when the move becomes forced—hardware failure, policy change, security mandate—you pay the panic surcharge.”</a:t>
            </a:r>
          </a:p>
          <a:p>
            <a:r>
              <a:t>“Same idea for downtime: if peak downtime costs $___/hour, what’s one unplanned 8-hour day worth in expedite fees, missed cutoffs, and customer pain?”</a:t>
            </a:r>
          </a:p>
          <a:p>
            <a:r>
              <a:t>Transition: Now that the ‘why’ is clear, let’s talk about the upside—starting with the platform direction in WISE 11.</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6 – Downtime risk (peak)</a:t>
            </a:r>
          </a:p>
          <a:p>
            <a:r>
              <a:t>Say:</a:t>
            </a:r>
          </a:p>
          <a:p>
            <a:r>
              <a:t>“Downtime cost is the blunt instrument: $___/hour × ____ hours. If it hits peak week, the real cost is missed cutoffs, expedite fees, and customer pain.”</a:t>
            </a:r>
          </a:p>
          <a:p>
            <a:r>
              <a:t>“Quick prompt: what’s one unplanned 8‑hour day worth for you?”</a:t>
            </a:r>
          </a:p>
          <a:p>
            <a:r>
              <a:t>Transition: The next signal is workarounds.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7 – Workarounds are signals</a:t>
            </a:r>
          </a:p>
          <a:p>
            <a:r>
              <a:t>Say:</a:t>
            </a:r>
          </a:p>
          <a:p>
            <a:r>
              <a:t>“Excel-sidecars and shadow processes are usually the system telling you ‘this workflow doesn’t fit reality.’”</a:t>
            </a:r>
          </a:p>
          <a:p>
            <a:r>
              <a:t>“Question: how many side spreadsheets, manual handoffs, or re-key steps are in play today—and who owns them?”</a:t>
            </a:r>
          </a:p>
          <a:p>
            <a:r>
              <a:t>Transition: Now let’s flip to what changes in WISE Version 11.</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12 – WISE Mobile (device modernization)</a:t>
            </a:r>
          </a:p>
          <a:p>
            <a:r>
              <a:t>Say:</a:t>
            </a:r>
          </a:p>
          <a:p>
            <a:r>
              <a:t>“This is the supervisor layer: more actionable dashboards, better exception queues, and clearer KPIs without building custom reports for everything.”</a:t>
            </a:r>
          </a:p>
          <a:p>
            <a:r>
              <a:t>“Instead of managing yesterday’s spreadsheet, you’re managing today’s exceptions.”</a:t>
            </a:r>
          </a:p>
          <a:p>
            <a:r>
              <a:t>“Question: what’s your current ‘morning routine’—what reports do you pull just to understand where you stand?”</a:t>
            </a:r>
          </a:p>
          <a:p>
            <a:r>
              <a:t>Transition: Now let’s make it explicit: what’s different between 7.6 and 11.</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11 – WISEagent™ (AI assist, not magic)</a:t>
            </a:r>
          </a:p>
          <a:p>
            <a:r>
              <a:t>Say:</a:t>
            </a:r>
          </a:p>
          <a:p>
            <a:r>
              <a:t>“Inventory control in v11 is about trust: better visibility, stronger audits, and fewer ‘system says it’s here’ mysteries.”</a:t>
            </a:r>
          </a:p>
          <a:p>
            <a:r>
              <a:t>“When you tighten inventory accuracy, everything downstream improves—picking, replenishment, planning, customer confidence.”</a:t>
            </a:r>
          </a:p>
          <a:p>
            <a:r>
              <a:t>“Typical early win: fewer cycle count surprises and less time spent hunting inventory.”</a:t>
            </a:r>
          </a:p>
          <a:p>
            <a:r>
              <a:t>Transition: And paired with that: device modernization and mobility.</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7 – System features (speed, control, easier training)</a:t>
            </a:r>
          </a:p>
          <a:p>
            <a:r>
              <a:t>Say:</a:t>
            </a:r>
          </a:p>
          <a:p>
            <a:r>
              <a:t>“Operationally, v11 is about speed and clarity: faster navigation, cleaner screens, and dashboards that surface exceptions instead of hiding them in reports.”</a:t>
            </a:r>
          </a:p>
          <a:p>
            <a:r>
              <a:t>“Supervisors win because they can manage by exception in real time; the floor wins because scanning enforcement reduces ‘creative interpretation.’”</a:t>
            </a:r>
          </a:p>
          <a:p>
            <a:r>
              <a:t>“Typical early wins we see: fewer ‘where is it?’ calls, less rework, and easier onboarding for new hires.”</a:t>
            </a:r>
          </a:p>
          <a:p>
            <a:r>
              <a:t>“ROI prompt (pick/pack): if you shave even 10–15 seconds off the average pick or confirmation step, that’s real headcount or capacity. Roughly how many picks/transactions do you process per day?”</a:t>
            </a:r>
          </a:p>
          <a:p>
            <a:r>
              <a:t>Transition: Let’s shift to outbound—where small visibility improvements turn into real labor savings.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11 – Mini‑story (pattern we see)</a:t>
            </a:r>
          </a:p>
          <a:p>
            <a:r>
              <a:t>Say:</a:t>
            </a:r>
          </a:p>
          <a:p>
            <a:r>
              <a:t>“Quick example of a common pattern: a site was running on older UI + mixed devices, and supervisors were spending too much time answering ‘where is it?’ and ‘why didn’t it ship?’”</a:t>
            </a:r>
          </a:p>
          <a:p>
            <a:r>
              <a:t>“After moving to WISE Version 11, their first win wasn’t ‘fancy’—it was visibility: exceptions surfaced faster, receiving stabilized, and training got easier.”</a:t>
            </a:r>
          </a:p>
          <a:p>
            <a:r>
              <a:t>“Point: the upgrade pays back when the floor moves faster and the back office stops firefighting.”</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12 – Upgrade path (low drama)</a:t>
            </a:r>
          </a:p>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r>
              <a:t>Add:</a:t>
            </a:r>
          </a:p>
          <a:p>
            <a:r>
              <a:t>“Assess → Plan → Cutover. The goal is parallel testing where it matters and a cutover date that avoids peak.”</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13 – Simple ROI prompt</a:t>
            </a:r>
          </a:p>
          <a:p>
            <a:r>
              <a:t>Say:</a:t>
            </a:r>
          </a:p>
          <a:p>
            <a:r>
              <a:t>“To make ROI concrete, use three numbers: picks/transactions per day, fully loaded labor rate, and peak downtime $/hour.”</a:t>
            </a:r>
          </a:p>
          <a:p>
            <a:r>
              <a:t>“Then we do back‑of‑the‑napkin math: seconds saved × volume → hours/week → $/week. We’ll agree on 2–3 metrics to track post‑upgrade.”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6 – Advantages of cloud-based systems (platform direction)</a:t>
            </a:r>
          </a:p>
          <a:p>
            <a:r>
              <a:t>Say:</a:t>
            </a:r>
          </a:p>
          <a:p>
            <a:r>
              <a:t>“WISE 11 is the matured platform direction: browser-based workflows, hardened over years, with the architecture to support cloud deployment cleanly.”</a:t>
            </a:r>
          </a:p>
          <a:p>
            <a:r>
              <a:t>“Cloud-ready doesn’t mean ‘cloud at all costs.’ It means fewer constraints, less server babysitting, and faster change without rebuilding the plane mid-flight.”</a:t>
            </a:r>
          </a:p>
          <a:p>
            <a:r>
              <a:t>“Bottom line: you get a platform that scales with SKUs, customers, integrations, and volume.”</a:t>
            </a:r>
          </a:p>
          <a:p>
            <a:r>
              <a:t>“Mini-story (typical): A mid-size 3PL/cold-storage operation we worked with was running stable but ‘stretched’—device drift, slow UI paths, and too many exception hunts in reports. After moving to v11, their first wins were boring in the best way: fewer inventory exception tickets, faster receiving/putaway turnaround, and noticeably quicker onboarding because screens and prompts were more consistent. No magic—just less friction.”</a:t>
            </a:r>
          </a:p>
          <a:p>
            <a:r>
              <a:t>Transition: With the platform set, here’s what that translates to inside the system.</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11 – WISEagent™ (AI assist, not magic)</a:t>
            </a:r>
          </a:p>
          <a:p>
            <a:r>
              <a:t>Say:</a:t>
            </a:r>
          </a:p>
          <a:p>
            <a:r>
              <a:t>“Inventory control in v11 is about trust: better visibility, stronger audits, and fewer ‘system says it’s here’ mysteries.”</a:t>
            </a:r>
          </a:p>
          <a:p>
            <a:r>
              <a:t>“When you tighten inventory accuracy, everything downstream improves—picking, replenishment, planning, customer confidence.”</a:t>
            </a:r>
          </a:p>
          <a:p>
            <a:r>
              <a:t>“Typical early win: fewer cycle count surprises and less time spent hunting inventory.”</a:t>
            </a:r>
          </a:p>
          <a:p>
            <a:r>
              <a:t>Transition: And paired with that: device modernization and mobility.</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12 – WISE Mobile (device modernization)</a:t>
            </a:r>
          </a:p>
          <a:p>
            <a:r>
              <a:t>Say:</a:t>
            </a:r>
          </a:p>
          <a:p>
            <a:r>
              <a:t>“This is the supervisor layer: more actionable dashboards, better exception queues, and clearer KPIs without building custom reports for everything.”</a:t>
            </a:r>
          </a:p>
          <a:p>
            <a:r>
              <a:t>“Instead of managing yesterday’s spreadsheet, you’re managing today’s exceptions.”</a:t>
            </a:r>
          </a:p>
          <a:p>
            <a:r>
              <a:t>“Question: what’s your current ‘morning routine’—what reports do you pull just to understand where you stand?”</a:t>
            </a:r>
          </a:p>
          <a:p>
            <a:r>
              <a:t>Transition: Now let’s make it explicit: what’s different between 7.6 and 11.</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13 – Key differences (set the comparison)</a:t>
            </a:r>
          </a:p>
          <a:p>
            <a:r>
              <a:t>Say:</a:t>
            </a:r>
          </a:p>
          <a:p>
            <a:r>
              <a:t>“Mobility is no longer a ‘nice to have.’ It’s how you keep work moving when labor is variable and priorities change.”</a:t>
            </a:r>
          </a:p>
          <a:p>
            <a:r>
              <a:t>“WISE Mobile in v11 supports modern handheld workflows with a user experience people can actually learn fast.”</a:t>
            </a:r>
          </a:p>
          <a:p>
            <a:r>
              <a:t>“Common early win: less training time and fewer ‘I didn’t know’ errors—because the workflow forces the right next step.”</a:t>
            </a:r>
          </a:p>
          <a:p>
            <a:r>
              <a:t>Transition: Let’s walk the differences in a logical order: platform, security, usability, and operational capability.</a:t>
            </a:r>
          </a:p>
          <a:p>
            <a:endParaRPr/>
          </a:p>
          <a:p>
            <a:r>
              <a:t>Slide 14 – Key differences (platform + performance)</a:t>
            </a:r>
          </a:p>
          <a:p>
            <a:r>
              <a:t>Say:</a:t>
            </a:r>
          </a:p>
          <a:p>
            <a:r>
              <a:t>“AI assistance should be practical, not gimmicky: faster answers, quicker navigation to the right screen, and less time hunting through menus.”</a:t>
            </a:r>
          </a:p>
          <a:p>
            <a:r>
              <a:t>“Think of it as reducing ‘where do I find this?’ friction for both supervisors and power users.”</a:t>
            </a:r>
          </a:p>
          <a:p>
            <a:r>
              <a:t>“We treat AI as optional acceleration—not a requirement to run the warehouse.”</a:t>
            </a:r>
          </a:p>
          <a:p>
            <a:r>
              <a:t>Transition: Next: security and access—where old versions create constraints you can’t ‘process’ your way around.</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15 – Key differences (security + access)</a:t>
            </a:r>
          </a:p>
          <a:p>
            <a:r>
              <a:t>Say:</a:t>
            </a:r>
          </a:p>
          <a:p>
            <a:r>
              <a:t>“Here’s the honest part: after go-live, the software isn’t ‘done’—it’s finally observable.”</a:t>
            </a:r>
          </a:p>
          <a:p>
            <a:r>
              <a:t>“You’ll see where the process design is strong and where the edge cases live. That’s normal.”</a:t>
            </a:r>
          </a:p>
          <a:p>
            <a:r>
              <a:t>“What matters is having a 30/60/90-day optimization cadence so improvements don’t stall in inboxes.”</a:t>
            </a:r>
          </a:p>
          <a:p>
            <a:r>
              <a:t>Transition: Next: operational capabilities—where visibility and mobility translate to throughput.</a:t>
            </a:r>
          </a:p>
          <a:p>
            <a:endParaRPr/>
          </a:p>
          <a:p>
            <a:r>
              <a:t>Slide 16 – Key differences (operations + mobility)</a:t>
            </a:r>
          </a:p>
          <a:p>
            <a:r>
              <a:t>Say:</a:t>
            </a:r>
          </a:p>
          <a:p>
            <a:r>
              <a:t>“This slide is the day-to-day difference: fewer clicks, clearer status, stronger enforcement, and less dependence on tribal knowledge.”</a:t>
            </a:r>
          </a:p>
          <a:p>
            <a:r>
              <a:t>“The upgrade isn’t about changing everything—it's about removing friction and making performance repeatable.”</a:t>
            </a:r>
          </a:p>
          <a:p>
            <a:r>
              <a:t>“Question: if you had to onboard 10 new people next month, what would break first?”</a:t>
            </a:r>
          </a:p>
          <a:p>
            <a:r>
              <a:t>Transition: Now we’ll show the direct comparisons so it’s not abstract.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242AE-0291-1C26-4577-ADFE85EBD1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CD695-2320-A0FF-2EC7-431F33D5E24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B0888A7-E36B-E9D0-A8A5-26FCE73AF56D}"/>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6351C995-0C9E-C081-2DCB-8FD4143C5725}"/>
              </a:ext>
            </a:extLst>
          </p:cNvPr>
          <p:cNvSpPr>
            <a:spLocks noGrp="1"/>
          </p:cNvSpPr>
          <p:nvPr>
            <p:ph type="sldNum" sz="quarter" idx="5"/>
          </p:nvPr>
        </p:nvSpPr>
        <p:spPr/>
      </p:sp>
    </p:spTree>
    <p:extLst>
      <p:ext uri="{BB962C8B-B14F-4D97-AF65-F5344CB8AC3E}">
        <p14:creationId xmlns:p14="http://schemas.microsoft.com/office/powerpoint/2010/main" val="38618001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3253C-31C3-11A5-C797-0B86446E56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553150-A505-7A05-E448-1CECC1322D5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55FA8E5-BBC7-6757-4E40-A4D8E84A0313}"/>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2DEE509A-3FB0-2C87-7921-956EAAE848F9}"/>
              </a:ext>
            </a:extLst>
          </p:cNvPr>
          <p:cNvSpPr>
            <a:spLocks noGrp="1"/>
          </p:cNvSpPr>
          <p:nvPr>
            <p:ph type="sldNum" sz="quarter" idx="5"/>
          </p:nvPr>
        </p:nvSpPr>
        <p:spPr/>
      </p:sp>
    </p:spTree>
    <p:extLst>
      <p:ext uri="{BB962C8B-B14F-4D97-AF65-F5344CB8AC3E}">
        <p14:creationId xmlns:p14="http://schemas.microsoft.com/office/powerpoint/2010/main" val="3481762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C7446-74B2-45EF-4832-453FB7112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E7F8D9-E29F-70FF-A9A2-97C22722D77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FFF6C15-4FE0-6FBA-3C2C-A3DC647BED9A}"/>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2C4A2F29-D5C6-2361-695D-F46CB521B7A9}"/>
              </a:ext>
            </a:extLst>
          </p:cNvPr>
          <p:cNvSpPr>
            <a:spLocks noGrp="1"/>
          </p:cNvSpPr>
          <p:nvPr>
            <p:ph type="sldNum" sz="quarter" idx="5"/>
          </p:nvPr>
        </p:nvSpPr>
        <p:spPr/>
      </p:sp>
    </p:spTree>
    <p:extLst>
      <p:ext uri="{BB962C8B-B14F-4D97-AF65-F5344CB8AC3E}">
        <p14:creationId xmlns:p14="http://schemas.microsoft.com/office/powerpoint/2010/main" val="2678215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EC4F0-A23D-91B9-E690-8A3C717B54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279D8-3FF0-FBE0-52BE-1607FB5975D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78BD677-07EA-F3BB-39C8-C01DA0D2910B}"/>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25FE8F83-6D3D-69B4-8B2D-B330618A01A7}"/>
              </a:ext>
            </a:extLst>
          </p:cNvPr>
          <p:cNvSpPr>
            <a:spLocks noGrp="1"/>
          </p:cNvSpPr>
          <p:nvPr>
            <p:ph type="sldNum" sz="quarter" idx="5"/>
          </p:nvPr>
        </p:nvSpPr>
        <p:spPr/>
      </p:sp>
    </p:spTree>
    <p:extLst>
      <p:ext uri="{BB962C8B-B14F-4D97-AF65-F5344CB8AC3E}">
        <p14:creationId xmlns:p14="http://schemas.microsoft.com/office/powerpoint/2010/main" val="176671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E67B2-E7C8-16FF-7612-0234D3446F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6F996-F619-F2F4-1202-D517573E32E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D1CB616-393C-E63E-FF7D-21C845AE8D65}"/>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12CA9803-C0FD-14F0-3558-5D4B46F3EE24}"/>
              </a:ext>
            </a:extLst>
          </p:cNvPr>
          <p:cNvSpPr>
            <a:spLocks noGrp="1"/>
          </p:cNvSpPr>
          <p:nvPr>
            <p:ph type="sldNum" sz="quarter" idx="5"/>
          </p:nvPr>
        </p:nvSpPr>
        <p:spPr/>
      </p:sp>
    </p:spTree>
    <p:extLst>
      <p:ext uri="{BB962C8B-B14F-4D97-AF65-F5344CB8AC3E}">
        <p14:creationId xmlns:p14="http://schemas.microsoft.com/office/powerpoint/2010/main" val="19640919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9BE6C-2726-924B-B717-3865D2F76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AEE273-D967-1C70-563E-91937C24CFD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171D05B-539E-4619-3E56-09527814784C}"/>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2185B13C-6DCC-1B37-86E2-109C5929EDBB}"/>
              </a:ext>
            </a:extLst>
          </p:cNvPr>
          <p:cNvSpPr>
            <a:spLocks noGrp="1"/>
          </p:cNvSpPr>
          <p:nvPr>
            <p:ph type="sldNum" sz="quarter" idx="5"/>
          </p:nvPr>
        </p:nvSpPr>
        <p:spPr/>
      </p:sp>
    </p:spTree>
    <p:extLst>
      <p:ext uri="{BB962C8B-B14F-4D97-AF65-F5344CB8AC3E}">
        <p14:creationId xmlns:p14="http://schemas.microsoft.com/office/powerpoint/2010/main" val="9923312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DF49C-B5CE-20E4-9783-6F4BCF4D57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1C3294-EAFE-14AC-E3B2-2037E454F3D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0FCE590-F0CB-8A6F-3C42-C60599C95F2D}"/>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FC4660CB-D99D-0BF8-5831-556708D5EF5C}"/>
              </a:ext>
            </a:extLst>
          </p:cNvPr>
          <p:cNvSpPr>
            <a:spLocks noGrp="1"/>
          </p:cNvSpPr>
          <p:nvPr>
            <p:ph type="sldNum" sz="quarter" idx="5"/>
          </p:nvPr>
        </p:nvSpPr>
        <p:spPr/>
      </p:sp>
    </p:spTree>
    <p:extLst>
      <p:ext uri="{BB962C8B-B14F-4D97-AF65-F5344CB8AC3E}">
        <p14:creationId xmlns:p14="http://schemas.microsoft.com/office/powerpoint/2010/main" val="393388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E305B-DD0C-2F44-64DF-1E4C17DBD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AB70B1-4F70-53FF-C8E4-71B7D60B891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555C011-4771-6F1C-D9E1-C4E57363A46D}"/>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C90F14A7-C074-6493-D4D2-0E16A67C6137}"/>
              </a:ext>
            </a:extLst>
          </p:cNvPr>
          <p:cNvSpPr>
            <a:spLocks noGrp="1"/>
          </p:cNvSpPr>
          <p:nvPr>
            <p:ph type="sldNum" sz="quarter" idx="5"/>
          </p:nvPr>
        </p:nvSpPr>
        <p:spPr/>
      </p:sp>
    </p:spTree>
    <p:extLst>
      <p:ext uri="{BB962C8B-B14F-4D97-AF65-F5344CB8AC3E}">
        <p14:creationId xmlns:p14="http://schemas.microsoft.com/office/powerpoint/2010/main" val="42307161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EA362-7228-A39B-3AB4-5694EFED0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72290-6632-F0B9-1A84-3B237C18D1F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AC29D1C-B557-BBCA-253D-59B78E89010B}"/>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DB91F51F-FDF3-39D8-E304-C473BD7A854E}"/>
              </a:ext>
            </a:extLst>
          </p:cNvPr>
          <p:cNvSpPr>
            <a:spLocks noGrp="1"/>
          </p:cNvSpPr>
          <p:nvPr>
            <p:ph type="sldNum" sz="quarter" idx="5"/>
          </p:nvPr>
        </p:nvSpPr>
        <p:spPr/>
      </p:sp>
    </p:spTree>
    <p:extLst>
      <p:ext uri="{BB962C8B-B14F-4D97-AF65-F5344CB8AC3E}">
        <p14:creationId xmlns:p14="http://schemas.microsoft.com/office/powerpoint/2010/main" val="17187589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2D70E-1E37-0C3C-5A06-0AF51289D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ABF88-C42E-7DCF-9A04-A8A0FE3BD8A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B8B7DDB-0350-9F1B-3F69-315A7C80052B}"/>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F150AC81-C0E3-0222-C2DB-A68200269171}"/>
              </a:ext>
            </a:extLst>
          </p:cNvPr>
          <p:cNvSpPr>
            <a:spLocks noGrp="1"/>
          </p:cNvSpPr>
          <p:nvPr>
            <p:ph type="sldNum" sz="quarter" idx="5"/>
          </p:nvPr>
        </p:nvSpPr>
        <p:spPr/>
      </p:sp>
    </p:spTree>
    <p:extLst>
      <p:ext uri="{BB962C8B-B14F-4D97-AF65-F5344CB8AC3E}">
        <p14:creationId xmlns:p14="http://schemas.microsoft.com/office/powerpoint/2010/main" val="4212746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E1E84-B917-6053-B7A4-151F6A9FB8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0B69D5-F051-69D6-4D36-39FCCE695EF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6CA0D7B-FFB8-9888-96FA-D336064503E3}"/>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00E4CCE7-3274-E96D-A455-4F8F2AC54013}"/>
              </a:ext>
            </a:extLst>
          </p:cNvPr>
          <p:cNvSpPr>
            <a:spLocks noGrp="1"/>
          </p:cNvSpPr>
          <p:nvPr>
            <p:ph type="sldNum" sz="quarter" idx="5"/>
          </p:nvPr>
        </p:nvSpPr>
        <p:spPr/>
      </p:sp>
    </p:spTree>
    <p:extLst>
      <p:ext uri="{BB962C8B-B14F-4D97-AF65-F5344CB8AC3E}">
        <p14:creationId xmlns:p14="http://schemas.microsoft.com/office/powerpoint/2010/main" val="25666934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506FD-46FF-FD96-0B4B-2F3292DFD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A2B093-842E-C7E9-699D-C602C63B05F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3E1BC23-C388-4C00-0206-8B665944C74F}"/>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6E46CACA-2EDC-1089-3297-8A69007F48AA}"/>
              </a:ext>
            </a:extLst>
          </p:cNvPr>
          <p:cNvSpPr>
            <a:spLocks noGrp="1"/>
          </p:cNvSpPr>
          <p:nvPr>
            <p:ph type="sldNum" sz="quarter" idx="5"/>
          </p:nvPr>
        </p:nvSpPr>
        <p:spPr/>
      </p:sp>
    </p:spTree>
    <p:extLst>
      <p:ext uri="{BB962C8B-B14F-4D97-AF65-F5344CB8AC3E}">
        <p14:creationId xmlns:p14="http://schemas.microsoft.com/office/powerpoint/2010/main" val="3261472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D53ED-DC06-1CD3-D314-E8BBD6027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CADD15-C9D1-EDB0-A97F-47FF4AACC63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8631F3D-F490-CC91-5C30-870511DF9F41}"/>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3604C879-686E-370A-9C64-5A365556256B}"/>
              </a:ext>
            </a:extLst>
          </p:cNvPr>
          <p:cNvSpPr>
            <a:spLocks noGrp="1"/>
          </p:cNvSpPr>
          <p:nvPr>
            <p:ph type="sldNum" sz="quarter" idx="5"/>
          </p:nvPr>
        </p:nvSpPr>
        <p:spPr/>
      </p:sp>
    </p:spTree>
    <p:extLst>
      <p:ext uri="{BB962C8B-B14F-4D97-AF65-F5344CB8AC3E}">
        <p14:creationId xmlns:p14="http://schemas.microsoft.com/office/powerpoint/2010/main" val="11765606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45B28-EDF7-7721-C9C1-D9B9C39E9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B8B36-FC10-79DC-CCD4-82B599440EE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DA2FF38-608A-90FD-2372-2C9A79619873}"/>
              </a:ext>
            </a:extLst>
          </p:cNvPr>
          <p:cNvSpPr>
            <a:spLocks noGrp="1"/>
          </p:cNvSpPr>
          <p:nvPr>
            <p:ph type="body" sz="quarter" idx="3"/>
          </p:nvPr>
        </p:nvSpPr>
        <p:spPr/>
        <p:txBody>
          <a:bodyPr/>
          <a:lstStyle/>
          <a:p>
            <a:r>
              <a:t>Slide 17 – Direct comparisons (v7.6 vs v11)</a:t>
            </a:r>
          </a:p>
          <a:p>
            <a:r>
              <a:t>Say:</a:t>
            </a:r>
          </a:p>
          <a:p>
            <a:r>
              <a:t>“This is about upgrade risk management: scope it, test it, and cut over when operations can breathe.”</a:t>
            </a:r>
          </a:p>
          <a:p>
            <a:r>
              <a:t>“We keep surprises down by identifying integration touchpoints early and running parallel testing where it matters.”</a:t>
            </a:r>
          </a:p>
          <a:p>
            <a:r>
              <a:t>“Deliverable from the planning step: upgrade path, timeline avoiding peak, and a ROM effort/cost range.”</a:t>
            </a:r>
          </a:p>
          <a:p>
            <a:r>
              <a:t>Transition: There’s one more comparison view—then we’ll land the takeaway and next step.</a:t>
            </a:r>
          </a:p>
          <a:p>
            <a:endParaRPr/>
          </a:p>
          <a:p>
            <a:r>
              <a:t>Slide 18 – Direct comparisons (visual)</a:t>
            </a:r>
          </a:p>
          <a:p>
            <a:r>
              <a:t>Say:</a:t>
            </a:r>
          </a:p>
          <a:p>
            <a:r>
              <a:t>“This is the visual comparison. The point isn’t aesthetics—it’s usability and visibility.”</a:t>
            </a:r>
          </a:p>
          <a:p>
            <a:r>
              <a:t>“You can see the modernization: designed workflows, clearer status, and a UI that supports training instead of punishing it.”</a:t>
            </a:r>
          </a:p>
          <a:p>
            <a:r>
              <a:t>Transition: So what does all of this add up to strategically?</a:t>
            </a:r>
          </a:p>
        </p:txBody>
      </p:sp>
      <p:sp>
        <p:nvSpPr>
          <p:cNvPr id="4" name="Slide Number Placeholder 3">
            <a:extLst>
              <a:ext uri="{FF2B5EF4-FFF2-40B4-BE49-F238E27FC236}">
                <a16:creationId xmlns:a16="http://schemas.microsoft.com/office/drawing/2014/main" id="{5051574F-BAE5-5514-9034-C991847267BF}"/>
              </a:ext>
            </a:extLst>
          </p:cNvPr>
          <p:cNvSpPr>
            <a:spLocks noGrp="1"/>
          </p:cNvSpPr>
          <p:nvPr>
            <p:ph type="sldNum" sz="quarter" idx="5"/>
          </p:nvPr>
        </p:nvSpPr>
        <p:spPr/>
      </p:sp>
    </p:spTree>
    <p:extLst>
      <p:ext uri="{BB962C8B-B14F-4D97-AF65-F5344CB8AC3E}">
        <p14:creationId xmlns:p14="http://schemas.microsoft.com/office/powerpoint/2010/main" val="18529057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20 – Strategic advantage summary (close + next step)</a:t>
            </a:r>
          </a:p>
          <a:p>
            <a:r>
              <a:t>Say:</a:t>
            </a:r>
          </a:p>
          <a:p>
            <a:r>
              <a:t>“Here’s the clean next step: a 30-minute Upgrade Path Review.”</a:t>
            </a:r>
          </a:p>
          <a:p>
            <a:r>
              <a:t>“We’ll confirm your current version/infrastructure, flag any integration impacts, and leave you with a recommended path, a timeline that avoids peak, and a rough ROM cost range.”</a:t>
            </a:r>
          </a:p>
          <a:p>
            <a:r>
              <a:t>“If you want, we’ll also identify two or three measurable outcomes to target first—so ROI is visible fast.”</a:t>
            </a:r>
          </a:p>
          <a:p>
            <a:r>
              <a:t>“To make that ROI concrete, bring three numbers to the review: (1) average picks/transactions per day, (2) fully loaded labor rate, and (3) peak downtime $/hour. We’ll do a quick back-of-the-napkin savings range and agree on 2–3 metrics to track.”</a:t>
            </a:r>
          </a:p>
          <a:p>
            <a:r>
              <a:t>“Does next week work to get that on the calendar?”</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3.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731520" y="2011680"/>
            <a:ext cx="10728655" cy="1005840"/>
          </a:xfrm>
          <a:prstGeom prst="rect">
            <a:avLst/>
          </a:prstGeom>
          <a:noFill/>
        </p:spPr>
        <p:txBody>
          <a:bodyPr wrap="none">
            <a:spAutoFit/>
          </a:bodyPr>
          <a:lstStyle/>
          <a:p>
            <a:pPr>
              <a:defRPr sz="4800" b="1">
                <a:solidFill>
                  <a:srgbClr val="FFFFFF"/>
                </a:solidFill>
                <a:latin typeface="Calibri"/>
              </a:defRPr>
            </a:pPr>
            <a:r>
              <a:t>Upgrade to WISE Version 11</a:t>
            </a:r>
          </a:p>
        </p:txBody>
      </p:sp>
      <p:sp>
        <p:nvSpPr>
          <p:cNvPr id="6" name="TextBox 5"/>
          <p:cNvSpPr txBox="1"/>
          <p:nvPr/>
        </p:nvSpPr>
        <p:spPr>
          <a:xfrm>
            <a:off x="777240" y="2971800"/>
            <a:ext cx="10637215" cy="731520"/>
          </a:xfrm>
          <a:prstGeom prst="rect">
            <a:avLst/>
          </a:prstGeom>
          <a:noFill/>
        </p:spPr>
        <p:txBody>
          <a:bodyPr wrap="none">
            <a:spAutoFit/>
          </a:bodyPr>
          <a:lstStyle/>
          <a:p>
            <a:pPr>
              <a:defRPr sz="2400">
                <a:solidFill>
                  <a:srgbClr val="FFFFFF"/>
                </a:solidFill>
                <a:latin typeface="Calibri"/>
              </a:defRPr>
            </a:pPr>
            <a:r>
              <a:t>Stay fast. Stay secure. Stay supportable.</a:t>
            </a:r>
          </a:p>
        </p:txBody>
      </p:sp>
      <p:sp>
        <p:nvSpPr>
          <p:cNvPr id="7" name="TextBox 6"/>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8" name="TextBox 7">
            <a:extLst>
              <a:ext uri="{FF2B5EF4-FFF2-40B4-BE49-F238E27FC236}">
                <a16:creationId xmlns:a16="http://schemas.microsoft.com/office/drawing/2014/main" id="{C4251973-A93A-C7A8-A06E-3942B8509B2C}"/>
              </a:ext>
            </a:extLst>
          </p:cNvPr>
          <p:cNvSpPr txBox="1"/>
          <p:nvPr/>
        </p:nvSpPr>
        <p:spPr>
          <a:xfrm>
            <a:off x="7594530" y="4320623"/>
            <a:ext cx="4227647" cy="2031325"/>
          </a:xfrm>
          <a:prstGeom prst="rect">
            <a:avLst/>
          </a:prstGeom>
          <a:noFill/>
        </p:spPr>
        <p:txBody>
          <a:bodyPr wrap="square" rtlCol="0">
            <a:spAutoFit/>
          </a:bodyPr>
          <a:lstStyle/>
          <a:p>
            <a:r>
              <a:rPr lang="en-US" dirty="0">
                <a:solidFill>
                  <a:schemeClr val="bg1"/>
                </a:solidFill>
              </a:rPr>
              <a:t>Rick Kraetz</a:t>
            </a:r>
          </a:p>
          <a:p>
            <a:r>
              <a:rPr lang="en-US" dirty="0">
                <a:solidFill>
                  <a:schemeClr val="bg1"/>
                </a:solidFill>
              </a:rPr>
              <a:t>Sales</a:t>
            </a:r>
          </a:p>
          <a:p>
            <a:r>
              <a:rPr lang="en-US" dirty="0">
                <a:solidFill>
                  <a:schemeClr val="bg1"/>
                </a:solidFill>
              </a:rPr>
              <a:t>3PL / Cold Storage / Food &amp; Beverage</a:t>
            </a:r>
          </a:p>
          <a:p>
            <a:r>
              <a:rPr lang="en-US" dirty="0">
                <a:solidFill>
                  <a:schemeClr val="bg1"/>
                </a:solidFill>
              </a:rPr>
              <a:t>315-559-2807</a:t>
            </a:r>
          </a:p>
          <a:p>
            <a:r>
              <a:rPr lang="en-US" dirty="0">
                <a:solidFill>
                  <a:schemeClr val="bg1"/>
                </a:solidFill>
              </a:rPr>
              <a:t>rkraetz@royal4.com</a:t>
            </a:r>
          </a:p>
          <a:p>
            <a:endParaRPr lang="en-US" dirty="0">
              <a:solidFill>
                <a:schemeClr val="bg1"/>
              </a:solidFill>
            </a:endParaRPr>
          </a:p>
          <a:p>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2.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1005840"/>
            <a:ext cx="10728655" cy="1005840"/>
          </a:xfrm>
          <a:prstGeom prst="rect">
            <a:avLst/>
          </a:prstGeom>
          <a:noFill/>
        </p:spPr>
        <p:txBody>
          <a:bodyPr wrap="none">
            <a:spAutoFit/>
          </a:bodyPr>
          <a:lstStyle/>
          <a:p>
            <a:pPr>
              <a:defRPr sz="4400" b="1">
                <a:solidFill>
                  <a:srgbClr val="FFFFFF"/>
                </a:solidFill>
                <a:latin typeface="Calibri"/>
              </a:defRPr>
            </a:pPr>
            <a:r>
              <a:t>Why now</a:t>
            </a:r>
          </a:p>
        </p:txBody>
      </p:sp>
      <p:sp>
        <p:nvSpPr>
          <p:cNvPr id="7" name="TextBox 6"/>
          <p:cNvSpPr txBox="1"/>
          <p:nvPr/>
        </p:nvSpPr>
        <p:spPr>
          <a:xfrm>
            <a:off x="777240" y="1920240"/>
            <a:ext cx="10637215" cy="731520"/>
          </a:xfrm>
          <a:prstGeom prst="rect">
            <a:avLst/>
          </a:prstGeom>
          <a:noFill/>
        </p:spPr>
        <p:txBody>
          <a:bodyPr wrap="none">
            <a:spAutoFit/>
          </a:bodyPr>
          <a:lstStyle/>
          <a:p>
            <a:pPr>
              <a:defRPr sz="2200">
                <a:solidFill>
                  <a:srgbClr val="FFFFFF"/>
                </a:solidFill>
                <a:latin typeface="Calibri"/>
              </a:defRPr>
            </a:pPr>
            <a:r>
              <a:t>Avoid a rushed upgrade later — move on your calendar.</a:t>
            </a:r>
          </a:p>
        </p:txBody>
      </p:sp>
      <p:sp>
        <p:nvSpPr>
          <p:cNvPr id="8" name="TextBox 7"/>
          <p:cNvSpPr txBox="1"/>
          <p:nvPr/>
        </p:nvSpPr>
        <p:spPr>
          <a:xfrm>
            <a:off x="822960" y="3017520"/>
            <a:ext cx="10545775" cy="1097280"/>
          </a:xfrm>
          <a:prstGeom prst="rect">
            <a:avLst/>
          </a:prstGeom>
          <a:noFill/>
        </p:spPr>
        <p:txBody>
          <a:bodyPr wrap="none">
            <a:spAutoFit/>
          </a:bodyPr>
          <a:lstStyle/>
          <a:p>
            <a:pPr algn="l">
              <a:defRPr sz="3400" b="1">
                <a:solidFill>
                  <a:srgbClr val="FFFFFF"/>
                </a:solidFill>
                <a:latin typeface="Calibri"/>
              </a:defRPr>
            </a:pPr>
            <a:r>
              <a:t>Speed  •  Security  •  Support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2.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1005840"/>
            <a:ext cx="10728655" cy="1005840"/>
          </a:xfrm>
          <a:prstGeom prst="rect">
            <a:avLst/>
          </a:prstGeom>
          <a:noFill/>
        </p:spPr>
        <p:txBody>
          <a:bodyPr wrap="none">
            <a:spAutoFit/>
          </a:bodyPr>
          <a:lstStyle/>
          <a:p>
            <a:pPr>
              <a:defRPr sz="4400" b="1">
                <a:solidFill>
                  <a:srgbClr val="FFFFFF"/>
                </a:solidFill>
                <a:latin typeface="Calibri"/>
              </a:defRPr>
            </a:pPr>
            <a:r>
              <a:t>Risks of not upgrading</a:t>
            </a:r>
          </a:p>
        </p:txBody>
      </p:sp>
      <p:sp>
        <p:nvSpPr>
          <p:cNvPr id="7" name="TextBox 6"/>
          <p:cNvSpPr txBox="1"/>
          <p:nvPr/>
        </p:nvSpPr>
        <p:spPr>
          <a:xfrm>
            <a:off x="914400" y="2194560"/>
            <a:ext cx="10362895" cy="3474720"/>
          </a:xfrm>
          <a:prstGeom prst="rect">
            <a:avLst/>
          </a:prstGeom>
          <a:noFill/>
        </p:spPr>
        <p:txBody>
          <a:bodyPr wrap="none">
            <a:spAutoFit/>
          </a:bodyPr>
          <a:lstStyle/>
          <a:p>
            <a:pPr>
              <a:spcAft>
                <a:spcPts val="600"/>
              </a:spcAft>
              <a:defRPr sz="2400" b="0">
                <a:solidFill>
                  <a:srgbClr val="FFFFFF"/>
                </a:solidFill>
                <a:latin typeface="Calibri"/>
              </a:defRPr>
            </a:pPr>
            <a:r>
              <a:t>Security exposure (older tech + weaker controls)</a:t>
            </a:r>
          </a:p>
          <a:p>
            <a:pPr>
              <a:spcAft>
                <a:spcPts val="600"/>
              </a:spcAft>
              <a:defRPr sz="2400" b="0">
                <a:solidFill>
                  <a:srgbClr val="FFFFFF"/>
                </a:solidFill>
                <a:latin typeface="Calibri"/>
              </a:defRPr>
            </a:pPr>
            <a:r>
              <a:t>New hardware/device incompatibility</a:t>
            </a:r>
          </a:p>
          <a:p>
            <a:pPr>
              <a:spcAft>
                <a:spcPts val="600"/>
              </a:spcAft>
              <a:defRPr sz="2400" b="0">
                <a:solidFill>
                  <a:srgbClr val="FFFFFF"/>
                </a:solidFill>
                <a:latin typeface="Calibri"/>
              </a:defRPr>
            </a:pPr>
            <a:r>
              <a:t>RDP / telnet / legacy patterns that don’t age well</a:t>
            </a:r>
          </a:p>
          <a:p>
            <a:pPr>
              <a:spcAft>
                <a:spcPts val="600"/>
              </a:spcAft>
              <a:defRPr sz="2400" b="0">
                <a:solidFill>
                  <a:srgbClr val="FFFFFF"/>
                </a:solidFill>
                <a:latin typeface="Calibri"/>
              </a:defRPr>
            </a:pPr>
            <a:r>
              <a:t>Missed updates, fixes, and new capabilities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2.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1005840"/>
            <a:ext cx="10728655" cy="1005840"/>
          </a:xfrm>
          <a:prstGeom prst="rect">
            <a:avLst/>
          </a:prstGeom>
          <a:noFill/>
        </p:spPr>
        <p:txBody>
          <a:bodyPr wrap="none">
            <a:spAutoFit/>
          </a:bodyPr>
          <a:lstStyle/>
          <a:p>
            <a:pPr>
              <a:defRPr sz="4000" b="1">
                <a:solidFill>
                  <a:srgbClr val="FFFFFF"/>
                </a:solidFill>
                <a:latin typeface="Calibri"/>
              </a:defRPr>
            </a:pPr>
            <a:r>
              <a:t>Security is governance (not panic)</a:t>
            </a:r>
          </a:p>
        </p:txBody>
      </p:sp>
      <p:sp>
        <p:nvSpPr>
          <p:cNvPr id="7" name="TextBox 6"/>
          <p:cNvSpPr txBox="1"/>
          <p:nvPr/>
        </p:nvSpPr>
        <p:spPr>
          <a:xfrm>
            <a:off x="914400" y="2286000"/>
            <a:ext cx="10362895" cy="3474720"/>
          </a:xfrm>
          <a:prstGeom prst="rect">
            <a:avLst/>
          </a:prstGeom>
          <a:noFill/>
        </p:spPr>
        <p:txBody>
          <a:bodyPr wrap="none">
            <a:spAutoFit/>
          </a:bodyPr>
          <a:lstStyle/>
          <a:p>
            <a:pPr>
              <a:spcAft>
                <a:spcPts val="600"/>
              </a:spcAft>
              <a:defRPr sz="2400" b="0">
                <a:solidFill>
                  <a:srgbClr val="FFFFFF"/>
                </a:solidFill>
                <a:latin typeface="Calibri"/>
              </a:defRPr>
            </a:pPr>
            <a:r>
              <a:t>Patch cadence + audit posture improve immediately</a:t>
            </a:r>
          </a:p>
          <a:p>
            <a:pPr>
              <a:spcAft>
                <a:spcPts val="600"/>
              </a:spcAft>
              <a:defRPr sz="2400" b="0">
                <a:solidFill>
                  <a:srgbClr val="FFFFFF"/>
                </a:solidFill>
                <a:latin typeface="Calibri"/>
              </a:defRPr>
            </a:pPr>
            <a:r>
              <a:t>2FA, stronger role controls, better session management</a:t>
            </a:r>
          </a:p>
          <a:p>
            <a:pPr>
              <a:spcAft>
                <a:spcPts val="600"/>
              </a:spcAft>
              <a:defRPr sz="2400" b="0">
                <a:solidFill>
                  <a:srgbClr val="FFFFFF"/>
                </a:solidFill>
                <a:latin typeface="Calibri"/>
              </a:defRPr>
            </a:pPr>
            <a:r>
              <a:t>Reduced blast radius when something goes sideways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3.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1005840"/>
            <a:ext cx="10728655" cy="1005840"/>
          </a:xfrm>
          <a:prstGeom prst="rect">
            <a:avLst/>
          </a:prstGeom>
          <a:noFill/>
        </p:spPr>
        <p:txBody>
          <a:bodyPr wrap="none">
            <a:spAutoFit/>
          </a:bodyPr>
          <a:lstStyle/>
          <a:p>
            <a:pPr>
              <a:defRPr sz="4400" b="1">
                <a:solidFill>
                  <a:srgbClr val="FFFFFF"/>
                </a:solidFill>
                <a:latin typeface="Calibri"/>
              </a:defRPr>
            </a:pPr>
            <a:r>
              <a:t>Velocity loss is silent</a:t>
            </a:r>
          </a:p>
        </p:txBody>
      </p:sp>
      <p:sp>
        <p:nvSpPr>
          <p:cNvPr id="7" name="TextBox 6"/>
          <p:cNvSpPr txBox="1"/>
          <p:nvPr/>
        </p:nvSpPr>
        <p:spPr>
          <a:xfrm>
            <a:off x="822960" y="2743200"/>
            <a:ext cx="10545775" cy="1097280"/>
          </a:xfrm>
          <a:prstGeom prst="rect">
            <a:avLst/>
          </a:prstGeom>
          <a:noFill/>
        </p:spPr>
        <p:txBody>
          <a:bodyPr wrap="none">
            <a:spAutoFit/>
          </a:bodyPr>
          <a:lstStyle/>
          <a:p>
            <a:pPr algn="l">
              <a:defRPr sz="3400" b="1">
                <a:solidFill>
                  <a:srgbClr val="FFFFFF"/>
                </a:solidFill>
                <a:latin typeface="Calibri"/>
              </a:defRPr>
            </a:pPr>
            <a:r>
              <a:t>15 sec × X transactions/day = Y labor hrs/week</a:t>
            </a:r>
          </a:p>
        </p:txBody>
      </p:sp>
      <p:sp>
        <p:nvSpPr>
          <p:cNvPr id="8" name="TextBox 7"/>
          <p:cNvSpPr txBox="1"/>
          <p:nvPr/>
        </p:nvSpPr>
        <p:spPr>
          <a:xfrm>
            <a:off x="777240" y="3931920"/>
            <a:ext cx="10637215" cy="731520"/>
          </a:xfrm>
          <a:prstGeom prst="rect">
            <a:avLst/>
          </a:prstGeom>
          <a:noFill/>
        </p:spPr>
        <p:txBody>
          <a:bodyPr wrap="none">
            <a:spAutoFit/>
          </a:bodyPr>
          <a:lstStyle/>
          <a:p>
            <a:pPr>
              <a:defRPr sz="2000">
                <a:solidFill>
                  <a:srgbClr val="FFFFFF"/>
                </a:solidFill>
                <a:latin typeface="Calibri"/>
              </a:defRPr>
            </a:pPr>
            <a:r>
              <a:t>Where do you feel it most: pick, pack, receive?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3.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1005840"/>
            <a:ext cx="10728655" cy="1005840"/>
          </a:xfrm>
          <a:prstGeom prst="rect">
            <a:avLst/>
          </a:prstGeom>
          <a:noFill/>
        </p:spPr>
        <p:txBody>
          <a:bodyPr wrap="none">
            <a:spAutoFit/>
          </a:bodyPr>
          <a:lstStyle/>
          <a:p>
            <a:pPr>
              <a:defRPr sz="4400" b="1">
                <a:solidFill>
                  <a:srgbClr val="FFFFFF"/>
                </a:solidFill>
                <a:latin typeface="Calibri"/>
              </a:defRPr>
            </a:pPr>
            <a:r>
              <a:t>Downtime risk (peak)</a:t>
            </a:r>
          </a:p>
        </p:txBody>
      </p:sp>
      <p:sp>
        <p:nvSpPr>
          <p:cNvPr id="7" name="TextBox 6"/>
          <p:cNvSpPr txBox="1"/>
          <p:nvPr/>
        </p:nvSpPr>
        <p:spPr>
          <a:xfrm>
            <a:off x="914400" y="2377440"/>
            <a:ext cx="10362895" cy="3474720"/>
          </a:xfrm>
          <a:prstGeom prst="rect">
            <a:avLst/>
          </a:prstGeom>
          <a:noFill/>
        </p:spPr>
        <p:txBody>
          <a:bodyPr wrap="none">
            <a:spAutoFit/>
          </a:bodyPr>
          <a:lstStyle/>
          <a:p>
            <a:pPr>
              <a:spcAft>
                <a:spcPts val="600"/>
              </a:spcAft>
              <a:defRPr sz="2600" b="0">
                <a:solidFill>
                  <a:srgbClr val="FFFFFF"/>
                </a:solidFill>
                <a:latin typeface="Calibri"/>
              </a:defRPr>
            </a:pPr>
            <a:r>
              <a:t>$____ / hour × ____ hours</a:t>
            </a:r>
          </a:p>
          <a:p>
            <a:pPr>
              <a:spcAft>
                <a:spcPts val="600"/>
              </a:spcAft>
              <a:defRPr sz="2600" b="0">
                <a:solidFill>
                  <a:srgbClr val="FFFFFF"/>
                </a:solidFill>
                <a:latin typeface="Calibri"/>
              </a:defRPr>
            </a:pPr>
            <a:r>
              <a:t>One unplanned day = $____</a:t>
            </a:r>
          </a:p>
          <a:p>
            <a:pPr>
              <a:spcAft>
                <a:spcPts val="600"/>
              </a:spcAft>
              <a:defRPr sz="2600" b="0">
                <a:solidFill>
                  <a:srgbClr val="FFFFFF"/>
                </a:solidFill>
                <a:latin typeface="Calibri"/>
              </a:defRPr>
            </a:pPr>
            <a:r>
              <a:t>What’s your peak risk tolerance?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1.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1005840"/>
            <a:ext cx="10728655" cy="1005840"/>
          </a:xfrm>
          <a:prstGeom prst="rect">
            <a:avLst/>
          </a:prstGeom>
          <a:noFill/>
        </p:spPr>
        <p:txBody>
          <a:bodyPr wrap="none">
            <a:spAutoFit/>
          </a:bodyPr>
          <a:lstStyle/>
          <a:p>
            <a:pPr>
              <a:defRPr sz="4400" b="1">
                <a:solidFill>
                  <a:srgbClr val="FFFFFF"/>
                </a:solidFill>
                <a:latin typeface="Calibri"/>
              </a:defRPr>
            </a:pPr>
            <a:r>
              <a:t>Workarounds are signals</a:t>
            </a:r>
          </a:p>
        </p:txBody>
      </p:sp>
      <p:sp>
        <p:nvSpPr>
          <p:cNvPr id="7" name="TextBox 6"/>
          <p:cNvSpPr txBox="1"/>
          <p:nvPr/>
        </p:nvSpPr>
        <p:spPr>
          <a:xfrm>
            <a:off x="914400" y="2377440"/>
            <a:ext cx="10362895" cy="3474720"/>
          </a:xfrm>
          <a:prstGeom prst="rect">
            <a:avLst/>
          </a:prstGeom>
          <a:noFill/>
        </p:spPr>
        <p:txBody>
          <a:bodyPr wrap="none">
            <a:spAutoFit/>
          </a:bodyPr>
          <a:lstStyle/>
          <a:p>
            <a:pPr>
              <a:spcAft>
                <a:spcPts val="600"/>
              </a:spcAft>
              <a:defRPr sz="2400" b="0">
                <a:solidFill>
                  <a:srgbClr val="FFFFFF"/>
                </a:solidFill>
                <a:latin typeface="Calibri"/>
              </a:defRPr>
            </a:pPr>
            <a:r>
              <a:t>Excel-sidecars and shadow processes</a:t>
            </a:r>
          </a:p>
          <a:p>
            <a:pPr>
              <a:spcAft>
                <a:spcPts val="600"/>
              </a:spcAft>
              <a:defRPr sz="2400" b="0">
                <a:solidFill>
                  <a:srgbClr val="FFFFFF"/>
                </a:solidFill>
                <a:latin typeface="Calibri"/>
              </a:defRPr>
            </a:pPr>
            <a:r>
              <a:t>Manual re-keying between systems</a:t>
            </a:r>
          </a:p>
          <a:p>
            <a:pPr>
              <a:spcAft>
                <a:spcPts val="600"/>
              </a:spcAft>
              <a:defRPr sz="2400" b="0">
                <a:solidFill>
                  <a:srgbClr val="FFFFFF"/>
                </a:solidFill>
                <a:latin typeface="Calibri"/>
              </a:defRPr>
            </a:pPr>
            <a:r>
              <a:t>“Tribal knowledge” that breaks when people leave</a:t>
            </a:r>
          </a:p>
        </p:txBody>
      </p:sp>
      <p:sp>
        <p:nvSpPr>
          <p:cNvPr id="8" name="TextBox 7"/>
          <p:cNvSpPr txBox="1"/>
          <p:nvPr/>
        </p:nvSpPr>
        <p:spPr>
          <a:xfrm>
            <a:off x="777240" y="5029200"/>
            <a:ext cx="10637215" cy="731520"/>
          </a:xfrm>
          <a:prstGeom prst="rect">
            <a:avLst/>
          </a:prstGeom>
          <a:noFill/>
        </p:spPr>
        <p:txBody>
          <a:bodyPr wrap="none">
            <a:spAutoFit/>
          </a:bodyPr>
          <a:lstStyle/>
          <a:p>
            <a:pPr>
              <a:defRPr sz="2200">
                <a:solidFill>
                  <a:srgbClr val="FFFFFF"/>
                </a:solidFill>
                <a:latin typeface="Calibri"/>
              </a:defRPr>
            </a:pPr>
            <a:r>
              <a:t>How many are in play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2.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914400"/>
            <a:ext cx="10728655" cy="1005840"/>
          </a:xfrm>
          <a:prstGeom prst="rect">
            <a:avLst/>
          </a:prstGeom>
          <a:noFill/>
        </p:spPr>
        <p:txBody>
          <a:bodyPr wrap="none">
            <a:spAutoFit/>
          </a:bodyPr>
          <a:lstStyle/>
          <a:p>
            <a:pPr>
              <a:defRPr sz="4000" b="1">
                <a:solidFill>
                  <a:srgbClr val="FFFFFF"/>
                </a:solidFill>
                <a:latin typeface="Calibri"/>
              </a:defRPr>
            </a:pPr>
            <a:r>
              <a:t>WISE Mobile (modern device support)</a:t>
            </a:r>
          </a:p>
        </p:txBody>
      </p:sp>
      <p:sp>
        <p:nvSpPr>
          <p:cNvPr id="7" name="TextBox 6"/>
          <p:cNvSpPr txBox="1"/>
          <p:nvPr/>
        </p:nvSpPr>
        <p:spPr>
          <a:xfrm>
            <a:off x="914400" y="2194560"/>
            <a:ext cx="10362895" cy="3474720"/>
          </a:xfrm>
          <a:prstGeom prst="rect">
            <a:avLst/>
          </a:prstGeom>
          <a:noFill/>
        </p:spPr>
        <p:txBody>
          <a:bodyPr wrap="none">
            <a:spAutoFit/>
          </a:bodyPr>
          <a:lstStyle/>
          <a:p>
            <a:pPr>
              <a:spcAft>
                <a:spcPts val="600"/>
              </a:spcAft>
              <a:defRPr sz="2200" b="0">
                <a:solidFill>
                  <a:srgbClr val="FFFFFF"/>
                </a:solidFill>
                <a:latin typeface="Calibri"/>
              </a:defRPr>
            </a:pPr>
            <a:r>
              <a:t>Universal Android app + iOS app (on‑prem supported)</a:t>
            </a:r>
          </a:p>
          <a:p>
            <a:pPr>
              <a:spcAft>
                <a:spcPts val="600"/>
              </a:spcAft>
              <a:defRPr sz="2200" b="0">
                <a:solidFill>
                  <a:srgbClr val="FFFFFF"/>
                </a:solidFill>
                <a:latin typeface="Calibri"/>
              </a:defRPr>
            </a:pPr>
            <a:r>
              <a:t>Mandatory scanning options (fewer errors)</a:t>
            </a:r>
          </a:p>
          <a:p>
            <a:pPr>
              <a:spcAft>
                <a:spcPts val="600"/>
              </a:spcAft>
              <a:defRPr sz="2200" b="0">
                <a:solidFill>
                  <a:srgbClr val="FFFFFF"/>
                </a:solidFill>
                <a:latin typeface="Calibri"/>
              </a:defRPr>
            </a:pPr>
            <a:r>
              <a:t>Custom themes + your logo on login</a:t>
            </a:r>
          </a:p>
          <a:p>
            <a:pPr>
              <a:spcAft>
                <a:spcPts val="600"/>
              </a:spcAft>
              <a:defRPr sz="2200" b="0">
                <a:solidFill>
                  <a:srgbClr val="FFFFFF"/>
                </a:solidFill>
                <a:latin typeface="Calibri"/>
              </a:defRPr>
            </a:pPr>
            <a:r>
              <a:t>Image attachments to inventory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4.pn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1005840"/>
            <a:ext cx="10728655" cy="1005840"/>
          </a:xfrm>
          <a:prstGeom prst="rect">
            <a:avLst/>
          </a:prstGeom>
          <a:noFill/>
        </p:spPr>
        <p:txBody>
          <a:bodyPr wrap="none">
            <a:spAutoFit/>
          </a:bodyPr>
          <a:lstStyle/>
          <a:p>
            <a:pPr>
              <a:defRPr sz="4000" b="1">
                <a:solidFill>
                  <a:srgbClr val="FFFFFF"/>
                </a:solidFill>
                <a:latin typeface="Calibri"/>
              </a:defRPr>
            </a:pPr>
            <a:r>
              <a:t>WISE Agent™ (standard in Version 11)</a:t>
            </a:r>
          </a:p>
        </p:txBody>
      </p:sp>
      <p:sp>
        <p:nvSpPr>
          <p:cNvPr id="7" name="TextBox 6"/>
          <p:cNvSpPr txBox="1"/>
          <p:nvPr/>
        </p:nvSpPr>
        <p:spPr>
          <a:xfrm>
            <a:off x="914400" y="2377440"/>
            <a:ext cx="10362895" cy="3474720"/>
          </a:xfrm>
          <a:prstGeom prst="rect">
            <a:avLst/>
          </a:prstGeom>
          <a:noFill/>
        </p:spPr>
        <p:txBody>
          <a:bodyPr wrap="none">
            <a:spAutoFit/>
          </a:bodyPr>
          <a:lstStyle/>
          <a:p>
            <a:pPr>
              <a:spcAft>
                <a:spcPts val="600"/>
              </a:spcAft>
              <a:defRPr sz="2400" b="0">
                <a:solidFill>
                  <a:srgbClr val="FFFFFF"/>
                </a:solidFill>
                <a:latin typeface="Calibri"/>
              </a:defRPr>
            </a:pPr>
            <a:r>
              <a:t>Ask questions while you work (in-context help)</a:t>
            </a:r>
          </a:p>
          <a:p>
            <a:pPr>
              <a:spcAft>
                <a:spcPts val="600"/>
              </a:spcAft>
              <a:defRPr sz="2400" b="0">
                <a:solidFill>
                  <a:srgbClr val="FFFFFF"/>
                </a:solidFill>
                <a:latin typeface="Calibri"/>
              </a:defRPr>
            </a:pPr>
            <a:r>
              <a:t>Quick access to the training manual</a:t>
            </a:r>
          </a:p>
          <a:p>
            <a:pPr>
              <a:spcAft>
                <a:spcPts val="600"/>
              </a:spcAft>
              <a:defRPr sz="2400" b="0">
                <a:solidFill>
                  <a:srgbClr val="FFFFFF"/>
                </a:solidFill>
                <a:latin typeface="Calibri"/>
              </a:defRPr>
            </a:pPr>
            <a:r>
              <a:t>Fewer interruptions to supervisors and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3.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1005840"/>
            <a:ext cx="10728655" cy="1005840"/>
          </a:xfrm>
          <a:prstGeom prst="rect">
            <a:avLst/>
          </a:prstGeom>
          <a:noFill/>
        </p:spPr>
        <p:txBody>
          <a:bodyPr wrap="none">
            <a:spAutoFit/>
          </a:bodyPr>
          <a:lstStyle/>
          <a:p>
            <a:pPr>
              <a:defRPr sz="4000" b="1">
                <a:solidFill>
                  <a:srgbClr val="FFFFFF"/>
                </a:solidFill>
                <a:latin typeface="Calibri"/>
              </a:defRPr>
            </a:pPr>
            <a:r>
              <a:t>What WISE Version 11 unlocks</a:t>
            </a:r>
          </a:p>
        </p:txBody>
      </p:sp>
      <p:sp>
        <p:nvSpPr>
          <p:cNvPr id="7" name="Rounded Rectangle 6"/>
          <p:cNvSpPr/>
          <p:nvPr/>
        </p:nvSpPr>
        <p:spPr>
          <a:xfrm>
            <a:off x="914400" y="2377440"/>
            <a:ext cx="4907127" cy="1097280"/>
          </a:xfrm>
          <a:prstGeom prst="round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400" b="1">
                <a:solidFill>
                  <a:srgbClr val="0B0B0B"/>
                </a:solidFill>
                <a:latin typeface="Calibri"/>
              </a:defRPr>
            </a:pPr>
            <a:r>
              <a:t>Modern UI + search</a:t>
            </a:r>
          </a:p>
        </p:txBody>
      </p:sp>
      <p:sp>
        <p:nvSpPr>
          <p:cNvPr id="8" name="Rounded Rectangle 7"/>
          <p:cNvSpPr/>
          <p:nvPr/>
        </p:nvSpPr>
        <p:spPr>
          <a:xfrm>
            <a:off x="6370167" y="2377440"/>
            <a:ext cx="4907127" cy="1097280"/>
          </a:xfrm>
          <a:prstGeom prst="round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400" b="1">
                <a:solidFill>
                  <a:srgbClr val="0B0B0B"/>
                </a:solidFill>
                <a:latin typeface="Calibri"/>
              </a:defRPr>
            </a:pPr>
            <a:r>
              <a:t>Real-time visibility</a:t>
            </a:r>
          </a:p>
        </p:txBody>
      </p:sp>
      <p:sp>
        <p:nvSpPr>
          <p:cNvPr id="9" name="Rounded Rectangle 8"/>
          <p:cNvSpPr/>
          <p:nvPr/>
        </p:nvSpPr>
        <p:spPr>
          <a:xfrm>
            <a:off x="914400" y="4023360"/>
            <a:ext cx="4907127" cy="1097280"/>
          </a:xfrm>
          <a:prstGeom prst="round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400" b="1">
                <a:solidFill>
                  <a:srgbClr val="0B0B0B"/>
                </a:solidFill>
                <a:latin typeface="Calibri"/>
              </a:defRPr>
            </a:pPr>
            <a:r>
              <a:t>Mobile-first workflows</a:t>
            </a:r>
          </a:p>
        </p:txBody>
      </p:sp>
      <p:sp>
        <p:nvSpPr>
          <p:cNvPr id="10" name="Rounded Rectangle 9"/>
          <p:cNvSpPr/>
          <p:nvPr/>
        </p:nvSpPr>
        <p:spPr>
          <a:xfrm>
            <a:off x="6370167" y="4023360"/>
            <a:ext cx="4907127" cy="1097280"/>
          </a:xfrm>
          <a:prstGeom prst="round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400" b="1">
                <a:solidFill>
                  <a:srgbClr val="0B0B0B"/>
                </a:solidFill>
                <a:latin typeface="Calibri"/>
              </a:defRPr>
            </a:pPr>
            <a:r>
              <a:t>Admin + security controls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1.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914400"/>
            <a:ext cx="10728655" cy="1005840"/>
          </a:xfrm>
          <a:prstGeom prst="rect">
            <a:avLst/>
          </a:prstGeom>
          <a:noFill/>
        </p:spPr>
        <p:txBody>
          <a:bodyPr wrap="none">
            <a:spAutoFit/>
          </a:bodyPr>
          <a:lstStyle/>
          <a:p>
            <a:pPr>
              <a:defRPr sz="4000" b="1">
                <a:solidFill>
                  <a:srgbClr val="FFFFFF"/>
                </a:solidFill>
                <a:latin typeface="Calibri"/>
              </a:defRPr>
            </a:pPr>
            <a:r>
              <a:t>Mini‑story (a pattern we see)</a:t>
            </a:r>
          </a:p>
        </p:txBody>
      </p:sp>
      <p:sp>
        <p:nvSpPr>
          <p:cNvPr id="7" name="Rounded Rectangle 6"/>
          <p:cNvSpPr/>
          <p:nvPr/>
        </p:nvSpPr>
        <p:spPr>
          <a:xfrm>
            <a:off x="914400" y="2103120"/>
            <a:ext cx="3240938" cy="3566160"/>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2000" b="1">
                <a:solidFill>
                  <a:srgbClr val="0B0B0B"/>
                </a:solidFill>
                <a:latin typeface="Calibri"/>
              </a:defRPr>
            </a:pPr>
            <a:r>
              <a:t>Before</a:t>
            </a:r>
          </a:p>
          <a:p>
            <a:pPr>
              <a:defRPr sz="1800">
                <a:solidFill>
                  <a:srgbClr val="0B0B0B"/>
                </a:solidFill>
                <a:latin typeface="Calibri"/>
              </a:defRPr>
            </a:pPr>
            <a:r>
              <a:t>Legacy UI</a:t>
            </a:r>
          </a:p>
          <a:p>
            <a:pPr>
              <a:defRPr sz="1800">
                <a:solidFill>
                  <a:srgbClr val="0B0B0B"/>
                </a:solidFill>
                <a:latin typeface="Calibri"/>
              </a:defRPr>
            </a:pPr>
            <a:r>
              <a:t>Device drift</a:t>
            </a:r>
          </a:p>
          <a:p>
            <a:pPr>
              <a:defRPr sz="1800">
                <a:solidFill>
                  <a:srgbClr val="0B0B0B"/>
                </a:solidFill>
                <a:latin typeface="Calibri"/>
              </a:defRPr>
            </a:pPr>
            <a:r>
              <a:t>Spreadsheet workarounds</a:t>
            </a:r>
          </a:p>
        </p:txBody>
      </p:sp>
      <p:sp>
        <p:nvSpPr>
          <p:cNvPr id="8" name="Rounded Rectangle 7"/>
          <p:cNvSpPr/>
          <p:nvPr/>
        </p:nvSpPr>
        <p:spPr>
          <a:xfrm>
            <a:off x="4475378" y="2103120"/>
            <a:ext cx="3240938" cy="3566160"/>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2000" b="1">
                <a:solidFill>
                  <a:srgbClr val="0B0B0B"/>
                </a:solidFill>
                <a:latin typeface="Calibri"/>
              </a:defRPr>
            </a:pPr>
            <a:r>
              <a:t>After</a:t>
            </a:r>
          </a:p>
          <a:p>
            <a:pPr>
              <a:defRPr sz="1800">
                <a:solidFill>
                  <a:srgbClr val="0B0B0B"/>
                </a:solidFill>
                <a:latin typeface="Calibri"/>
              </a:defRPr>
            </a:pPr>
            <a:r>
              <a:t>Smoother training</a:t>
            </a:r>
          </a:p>
          <a:p>
            <a:pPr>
              <a:defRPr sz="1800">
                <a:solidFill>
                  <a:srgbClr val="0B0B0B"/>
                </a:solidFill>
                <a:latin typeface="Calibri"/>
              </a:defRPr>
            </a:pPr>
            <a:r>
              <a:t>Cleaner workflows</a:t>
            </a:r>
          </a:p>
          <a:p>
            <a:pPr>
              <a:defRPr sz="1800">
                <a:solidFill>
                  <a:srgbClr val="0B0B0B"/>
                </a:solidFill>
                <a:latin typeface="Calibri"/>
              </a:defRPr>
            </a:pPr>
            <a:r>
              <a:t>Less IT babysitting</a:t>
            </a:r>
          </a:p>
        </p:txBody>
      </p:sp>
      <p:sp>
        <p:nvSpPr>
          <p:cNvPr id="9" name="Rounded Rectangle 8"/>
          <p:cNvSpPr/>
          <p:nvPr/>
        </p:nvSpPr>
        <p:spPr>
          <a:xfrm>
            <a:off x="8036356" y="2103120"/>
            <a:ext cx="3240938" cy="3566160"/>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2000" b="1">
                <a:solidFill>
                  <a:srgbClr val="0B0B0B"/>
                </a:solidFill>
                <a:latin typeface="Calibri"/>
              </a:defRPr>
            </a:pPr>
            <a:r>
              <a:t>First win</a:t>
            </a:r>
          </a:p>
          <a:p>
            <a:pPr>
              <a:defRPr sz="1800">
                <a:solidFill>
                  <a:srgbClr val="0B0B0B"/>
                </a:solidFill>
                <a:latin typeface="Calibri"/>
              </a:defRPr>
            </a:pPr>
            <a:r>
              <a:t>Exceptions visible</a:t>
            </a:r>
          </a:p>
          <a:p>
            <a:pPr>
              <a:defRPr sz="1800">
                <a:solidFill>
                  <a:srgbClr val="0B0B0B"/>
                </a:solidFill>
                <a:latin typeface="Calibri"/>
              </a:defRPr>
            </a:pPr>
            <a:r>
              <a:t>Faster receiving</a:t>
            </a:r>
          </a:p>
          <a:p>
            <a:pPr>
              <a:defRPr sz="1800">
                <a:solidFill>
                  <a:srgbClr val="0B0B0B"/>
                </a:solidFill>
                <a:latin typeface="Calibri"/>
              </a:defRPr>
            </a:pPr>
            <a:r>
              <a:t>More time on the floor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1.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914400"/>
            <a:ext cx="10728655" cy="1005840"/>
          </a:xfrm>
          <a:prstGeom prst="rect">
            <a:avLst/>
          </a:prstGeom>
          <a:noFill/>
        </p:spPr>
        <p:txBody>
          <a:bodyPr wrap="none">
            <a:spAutoFit/>
          </a:bodyPr>
          <a:lstStyle/>
          <a:p>
            <a:pPr>
              <a:defRPr sz="4000" b="1">
                <a:solidFill>
                  <a:srgbClr val="FFFFFF"/>
                </a:solidFill>
                <a:latin typeface="Calibri"/>
              </a:defRPr>
            </a:pPr>
            <a:r>
              <a:t>Upgrade path (low drama)</a:t>
            </a:r>
          </a:p>
        </p:txBody>
      </p:sp>
      <p:sp>
        <p:nvSpPr>
          <p:cNvPr id="7" name="TextBox 6"/>
          <p:cNvSpPr txBox="1"/>
          <p:nvPr/>
        </p:nvSpPr>
        <p:spPr>
          <a:xfrm>
            <a:off x="914400" y="2286000"/>
            <a:ext cx="10362895" cy="3474720"/>
          </a:xfrm>
          <a:prstGeom prst="rect">
            <a:avLst/>
          </a:prstGeom>
          <a:noFill/>
        </p:spPr>
        <p:txBody>
          <a:bodyPr wrap="none">
            <a:spAutoFit/>
          </a:bodyPr>
          <a:lstStyle/>
          <a:p>
            <a:pPr>
              <a:spcAft>
                <a:spcPts val="600"/>
              </a:spcAft>
              <a:defRPr sz="2400" b="0">
                <a:solidFill>
                  <a:srgbClr val="FFFFFF"/>
                </a:solidFill>
                <a:latin typeface="Calibri"/>
              </a:defRPr>
            </a:pPr>
            <a:r>
              <a:t>Assess: version + infrastructure + integrations</a:t>
            </a:r>
          </a:p>
          <a:p>
            <a:pPr>
              <a:spcAft>
                <a:spcPts val="600"/>
              </a:spcAft>
              <a:defRPr sz="2400" b="0">
                <a:solidFill>
                  <a:srgbClr val="FFFFFF"/>
                </a:solidFill>
                <a:latin typeface="Calibri"/>
              </a:defRPr>
            </a:pPr>
            <a:r>
              <a:t>Plan: scope + calendar + test (avoid peak)</a:t>
            </a:r>
          </a:p>
          <a:p>
            <a:pPr>
              <a:spcAft>
                <a:spcPts val="600"/>
              </a:spcAft>
              <a:defRPr sz="2400" b="0">
                <a:solidFill>
                  <a:srgbClr val="FFFFFF"/>
                </a:solidFill>
                <a:latin typeface="Calibri"/>
              </a:defRPr>
            </a:pPr>
            <a:r>
              <a:t>Cutover: parallel + go-live support</a:t>
            </a:r>
          </a:p>
        </p:txBody>
      </p:sp>
      <p:sp>
        <p:nvSpPr>
          <p:cNvPr id="8" name="TextBox 7"/>
          <p:cNvSpPr txBox="1"/>
          <p:nvPr/>
        </p:nvSpPr>
        <p:spPr>
          <a:xfrm>
            <a:off x="777240" y="5120640"/>
            <a:ext cx="10637215" cy="731520"/>
          </a:xfrm>
          <a:prstGeom prst="rect">
            <a:avLst/>
          </a:prstGeom>
          <a:noFill/>
        </p:spPr>
        <p:txBody>
          <a:bodyPr wrap="none">
            <a:spAutoFit/>
          </a:bodyPr>
          <a:lstStyle/>
          <a:p>
            <a:pPr>
              <a:defRPr sz="1800">
                <a:solidFill>
                  <a:srgbClr val="FFFFFF"/>
                </a:solidFill>
                <a:latin typeface="Calibri"/>
              </a:defRPr>
            </a:pPr>
            <a:r>
              <a:t>Once you’re current, future upgrades are measured in days — not months.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3.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914400"/>
            <a:ext cx="10728655" cy="1005840"/>
          </a:xfrm>
          <a:prstGeom prst="rect">
            <a:avLst/>
          </a:prstGeom>
          <a:noFill/>
        </p:spPr>
        <p:txBody>
          <a:bodyPr wrap="none">
            <a:spAutoFit/>
          </a:bodyPr>
          <a:lstStyle/>
          <a:p>
            <a:pPr>
              <a:defRPr sz="4000" b="1">
                <a:solidFill>
                  <a:srgbClr val="FFFFFF"/>
                </a:solidFill>
                <a:latin typeface="Calibri"/>
              </a:defRPr>
            </a:pPr>
            <a:r>
              <a:t>Simple ROI prompt</a:t>
            </a:r>
          </a:p>
        </p:txBody>
      </p:sp>
      <p:sp>
        <p:nvSpPr>
          <p:cNvPr id="7" name="TextBox 6"/>
          <p:cNvSpPr txBox="1"/>
          <p:nvPr/>
        </p:nvSpPr>
        <p:spPr>
          <a:xfrm>
            <a:off x="822960" y="2560320"/>
            <a:ext cx="10545775" cy="1097280"/>
          </a:xfrm>
          <a:prstGeom prst="rect">
            <a:avLst/>
          </a:prstGeom>
          <a:noFill/>
        </p:spPr>
        <p:txBody>
          <a:bodyPr wrap="none">
            <a:spAutoFit/>
          </a:bodyPr>
          <a:lstStyle/>
          <a:p>
            <a:pPr algn="l">
              <a:defRPr sz="3000" b="1">
                <a:solidFill>
                  <a:srgbClr val="FFFFFF"/>
                </a:solidFill>
                <a:latin typeface="Calibri"/>
              </a:defRPr>
            </a:pPr>
            <a:r>
              <a:t>Seconds saved × volume → hours/week → $/week</a:t>
            </a:r>
          </a:p>
        </p:txBody>
      </p:sp>
      <p:sp>
        <p:nvSpPr>
          <p:cNvPr id="8" name="TextBox 7"/>
          <p:cNvSpPr txBox="1"/>
          <p:nvPr/>
        </p:nvSpPr>
        <p:spPr>
          <a:xfrm>
            <a:off x="914400" y="3474720"/>
            <a:ext cx="10362895" cy="3474720"/>
          </a:xfrm>
          <a:prstGeom prst="rect">
            <a:avLst/>
          </a:prstGeom>
          <a:noFill/>
        </p:spPr>
        <p:txBody>
          <a:bodyPr wrap="none">
            <a:spAutoFit/>
          </a:bodyPr>
          <a:lstStyle/>
          <a:p>
            <a:pPr>
              <a:spcAft>
                <a:spcPts val="600"/>
              </a:spcAft>
              <a:defRPr sz="2200" b="0">
                <a:solidFill>
                  <a:srgbClr val="FFFFFF"/>
                </a:solidFill>
                <a:latin typeface="Calibri"/>
              </a:defRPr>
            </a:pPr>
            <a:r>
              <a:t>Picks/day (or order lines/day)</a:t>
            </a:r>
          </a:p>
          <a:p>
            <a:pPr>
              <a:spcAft>
                <a:spcPts val="600"/>
              </a:spcAft>
              <a:defRPr sz="2200" b="0">
                <a:solidFill>
                  <a:srgbClr val="FFFFFF"/>
                </a:solidFill>
                <a:latin typeface="Calibri"/>
              </a:defRPr>
            </a:pPr>
            <a:r>
              <a:t>Seconds saved per transaction</a:t>
            </a:r>
          </a:p>
          <a:p>
            <a:pPr>
              <a:spcAft>
                <a:spcPts val="600"/>
              </a:spcAft>
              <a:defRPr sz="2200" b="0">
                <a:solidFill>
                  <a:srgbClr val="FFFFFF"/>
                </a:solidFill>
                <a:latin typeface="Calibri"/>
              </a:defRPr>
            </a:pPr>
            <a:r>
              <a:t>Loaded labor $/hour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4"/>
          <a:stretch>
            <a:fillRect/>
          </a:stretch>
        </p:blipFill>
        <p:spPr>
          <a:xfrm>
            <a:off x="9902952" y="274320"/>
            <a:ext cx="1828800" cy="411480"/>
          </a:xfrm>
          <a:prstGeom prst="rect">
            <a:avLst/>
          </a:prstGeom>
        </p:spPr>
      </p:pic>
      <p:sp>
        <p:nvSpPr>
          <p:cNvPr id="5" name="TextBox 4"/>
          <p:cNvSpPr txBox="1"/>
          <p:nvPr/>
        </p:nvSpPr>
        <p:spPr>
          <a:xfrm>
            <a:off x="822960" y="914400"/>
            <a:ext cx="10607040" cy="914400"/>
          </a:xfrm>
          <a:prstGeom prst="rect">
            <a:avLst/>
          </a:prstGeom>
          <a:noFill/>
        </p:spPr>
        <p:txBody>
          <a:bodyPr wrap="none">
            <a:spAutoFit/>
          </a:bodyPr>
          <a:lstStyle/>
          <a:p>
            <a:pPr algn="l">
              <a:defRPr sz="4400" b="1">
                <a:solidFill>
                  <a:srgbClr val="FFFFFF"/>
                </a:solidFill>
                <a:latin typeface="Calibri"/>
              </a:defRPr>
            </a:pPr>
            <a:r>
              <a:t>Advantages of Cloud-Based Systems</a:t>
            </a:r>
          </a:p>
        </p:txBody>
      </p:sp>
      <p:sp>
        <p:nvSpPr>
          <p:cNvPr id="6" name="TextBox 5"/>
          <p:cNvSpPr txBox="1"/>
          <p:nvPr/>
        </p:nvSpPr>
        <p:spPr>
          <a:xfrm>
            <a:off x="1005840" y="2377440"/>
            <a:ext cx="10241280" cy="3840480"/>
          </a:xfrm>
          <a:prstGeom prst="rect">
            <a:avLst/>
          </a:prstGeom>
          <a:noFill/>
        </p:spPr>
        <p:txBody>
          <a:bodyPr wrap="none">
            <a:spAutoFit/>
          </a:bodyPr>
          <a:lstStyle/>
          <a:p>
            <a:pPr>
              <a:spcAft>
                <a:spcPts val="1000"/>
              </a:spcAft>
              <a:defRPr sz="3000">
                <a:solidFill>
                  <a:srgbClr val="FFFFFF"/>
                </a:solidFill>
                <a:latin typeface="Calibri"/>
              </a:defRPr>
            </a:pPr>
            <a:r>
              <a:t>• Less IT burden</a:t>
            </a:r>
          </a:p>
          <a:p>
            <a:pPr>
              <a:spcAft>
                <a:spcPts val="1000"/>
              </a:spcAft>
              <a:defRPr sz="3000">
                <a:solidFill>
                  <a:srgbClr val="FFFFFF"/>
                </a:solidFill>
                <a:latin typeface="Calibri"/>
              </a:defRPr>
            </a:pPr>
            <a:r>
              <a:t>• Faster updates</a:t>
            </a:r>
          </a:p>
          <a:p>
            <a:pPr>
              <a:spcAft>
                <a:spcPts val="1000"/>
              </a:spcAft>
              <a:defRPr sz="3000">
                <a:solidFill>
                  <a:srgbClr val="FFFFFF"/>
                </a:solidFill>
                <a:latin typeface="Calibri"/>
              </a:defRPr>
            </a:pPr>
            <a:r>
              <a:t>• Better resiliency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4"/>
          <a:stretch>
            <a:fillRect/>
          </a:stretch>
        </p:blipFill>
        <p:spPr>
          <a:xfrm>
            <a:off x="9902952" y="274320"/>
            <a:ext cx="1828800" cy="411480"/>
          </a:xfrm>
          <a:prstGeom prst="rect">
            <a:avLst/>
          </a:prstGeom>
        </p:spPr>
      </p:pic>
      <p:sp>
        <p:nvSpPr>
          <p:cNvPr id="5" name="TextBox 4"/>
          <p:cNvSpPr txBox="1"/>
          <p:nvPr/>
        </p:nvSpPr>
        <p:spPr>
          <a:xfrm>
            <a:off x="822960" y="914400"/>
            <a:ext cx="10607040" cy="914400"/>
          </a:xfrm>
          <a:prstGeom prst="rect">
            <a:avLst/>
          </a:prstGeom>
          <a:noFill/>
        </p:spPr>
        <p:txBody>
          <a:bodyPr wrap="none">
            <a:spAutoFit/>
          </a:bodyPr>
          <a:lstStyle/>
          <a:p>
            <a:pPr algn="l">
              <a:defRPr sz="4400" b="1">
                <a:solidFill>
                  <a:srgbClr val="FFFFFF"/>
                </a:solidFill>
                <a:latin typeface="Calibri"/>
              </a:defRPr>
            </a:pPr>
            <a:r>
              <a:t>WISEagent™</a:t>
            </a:r>
          </a:p>
        </p:txBody>
      </p:sp>
      <p:sp>
        <p:nvSpPr>
          <p:cNvPr id="6" name="TextBox 5"/>
          <p:cNvSpPr txBox="1"/>
          <p:nvPr/>
        </p:nvSpPr>
        <p:spPr>
          <a:xfrm>
            <a:off x="1005840" y="2377440"/>
            <a:ext cx="10241280" cy="3840480"/>
          </a:xfrm>
          <a:prstGeom prst="rect">
            <a:avLst/>
          </a:prstGeom>
          <a:noFill/>
        </p:spPr>
        <p:txBody>
          <a:bodyPr wrap="none">
            <a:spAutoFit/>
          </a:bodyPr>
          <a:lstStyle/>
          <a:p>
            <a:pPr>
              <a:spcAft>
                <a:spcPts val="1000"/>
              </a:spcAft>
              <a:defRPr sz="3000">
                <a:solidFill>
                  <a:srgbClr val="FFFFFF"/>
                </a:solidFill>
                <a:latin typeface="Calibri"/>
              </a:defRPr>
            </a:pPr>
            <a:r>
              <a:t>• AI assist (not magic)</a:t>
            </a:r>
          </a:p>
          <a:p>
            <a:pPr>
              <a:spcAft>
                <a:spcPts val="1000"/>
              </a:spcAft>
              <a:defRPr sz="3000">
                <a:solidFill>
                  <a:srgbClr val="FFFFFF"/>
                </a:solidFill>
                <a:latin typeface="Calibri"/>
              </a:defRPr>
            </a:pPr>
            <a:r>
              <a:t>• Faster answers</a:t>
            </a:r>
          </a:p>
          <a:p>
            <a:pPr>
              <a:spcAft>
                <a:spcPts val="1000"/>
              </a:spcAft>
              <a:defRPr sz="3000">
                <a:solidFill>
                  <a:srgbClr val="FFFFFF"/>
                </a:solidFill>
                <a:latin typeface="Calibri"/>
              </a:defRPr>
            </a:pPr>
            <a:r>
              <a:t>• Less hunting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4"/>
          <a:stretch>
            <a:fillRect/>
          </a:stretch>
        </p:blipFill>
        <p:spPr>
          <a:xfrm>
            <a:off x="9902952" y="274320"/>
            <a:ext cx="1828800" cy="411480"/>
          </a:xfrm>
          <a:prstGeom prst="rect">
            <a:avLst/>
          </a:prstGeom>
        </p:spPr>
      </p:pic>
      <p:sp>
        <p:nvSpPr>
          <p:cNvPr id="5" name="TextBox 4"/>
          <p:cNvSpPr txBox="1"/>
          <p:nvPr/>
        </p:nvSpPr>
        <p:spPr>
          <a:xfrm>
            <a:off x="822960" y="914400"/>
            <a:ext cx="10607040" cy="914400"/>
          </a:xfrm>
          <a:prstGeom prst="rect">
            <a:avLst/>
          </a:prstGeom>
          <a:noFill/>
        </p:spPr>
        <p:txBody>
          <a:bodyPr wrap="none">
            <a:spAutoFit/>
          </a:bodyPr>
          <a:lstStyle/>
          <a:p>
            <a:pPr algn="l">
              <a:defRPr sz="4400" b="1">
                <a:solidFill>
                  <a:srgbClr val="FFFFFF"/>
                </a:solidFill>
                <a:latin typeface="Calibri"/>
              </a:defRPr>
            </a:pPr>
            <a:r>
              <a:t>WISE Mobile</a:t>
            </a:r>
          </a:p>
        </p:txBody>
      </p:sp>
      <p:sp>
        <p:nvSpPr>
          <p:cNvPr id="6" name="TextBox 5"/>
          <p:cNvSpPr txBox="1"/>
          <p:nvPr/>
        </p:nvSpPr>
        <p:spPr>
          <a:xfrm>
            <a:off x="1005840" y="2377440"/>
            <a:ext cx="10241280" cy="3840480"/>
          </a:xfrm>
          <a:prstGeom prst="rect">
            <a:avLst/>
          </a:prstGeom>
          <a:noFill/>
        </p:spPr>
        <p:txBody>
          <a:bodyPr wrap="none">
            <a:spAutoFit/>
          </a:bodyPr>
          <a:lstStyle/>
          <a:p>
            <a:pPr>
              <a:spcAft>
                <a:spcPts val="1000"/>
              </a:spcAft>
              <a:defRPr sz="3000">
                <a:solidFill>
                  <a:srgbClr val="FFFFFF"/>
                </a:solidFill>
                <a:latin typeface="Calibri"/>
              </a:defRPr>
            </a:pPr>
            <a:r>
              <a:t>• Modern devices</a:t>
            </a:r>
          </a:p>
          <a:p>
            <a:pPr>
              <a:spcAft>
                <a:spcPts val="1000"/>
              </a:spcAft>
              <a:defRPr sz="3000">
                <a:solidFill>
                  <a:srgbClr val="FFFFFF"/>
                </a:solidFill>
                <a:latin typeface="Calibri"/>
              </a:defRPr>
            </a:pPr>
            <a:r>
              <a:t>• Guided workflows</a:t>
            </a:r>
          </a:p>
          <a:p>
            <a:pPr>
              <a:spcAft>
                <a:spcPts val="1000"/>
              </a:spcAft>
              <a:defRPr sz="3000">
                <a:solidFill>
                  <a:srgbClr val="FFFFFF"/>
                </a:solidFill>
                <a:latin typeface="Calibri"/>
              </a:defRPr>
            </a:pPr>
            <a:r>
              <a:t>• Real-time capture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4"/>
          <a:stretch>
            <a:fillRect/>
          </a:stretch>
        </p:blipFill>
        <p:spPr>
          <a:xfrm>
            <a:off x="9902952" y="274320"/>
            <a:ext cx="1828800" cy="411480"/>
          </a:xfrm>
          <a:prstGeom prst="rect">
            <a:avLst/>
          </a:prstGeom>
        </p:spPr>
      </p:pic>
      <p:sp>
        <p:nvSpPr>
          <p:cNvPr id="5" name="TextBox 4"/>
          <p:cNvSpPr txBox="1"/>
          <p:nvPr/>
        </p:nvSpPr>
        <p:spPr>
          <a:xfrm>
            <a:off x="822960" y="914400"/>
            <a:ext cx="10607040" cy="914400"/>
          </a:xfrm>
          <a:prstGeom prst="rect">
            <a:avLst/>
          </a:prstGeom>
          <a:noFill/>
        </p:spPr>
        <p:txBody>
          <a:bodyPr wrap="none">
            <a:spAutoFit/>
          </a:bodyPr>
          <a:lstStyle/>
          <a:p>
            <a:pPr algn="l">
              <a:defRPr sz="4400" b="1">
                <a:solidFill>
                  <a:srgbClr val="FFFFFF"/>
                </a:solidFill>
                <a:latin typeface="Calibri"/>
              </a:defRPr>
            </a:pPr>
            <a:r>
              <a:t>Key Differences: WISE 7.6 → WISE Version 11</a:t>
            </a:r>
          </a:p>
        </p:txBody>
      </p:sp>
      <p:sp>
        <p:nvSpPr>
          <p:cNvPr id="6" name="TextBox 5"/>
          <p:cNvSpPr txBox="1"/>
          <p:nvPr/>
        </p:nvSpPr>
        <p:spPr>
          <a:xfrm>
            <a:off x="1005840" y="2377440"/>
            <a:ext cx="10241280" cy="3840480"/>
          </a:xfrm>
          <a:prstGeom prst="rect">
            <a:avLst/>
          </a:prstGeom>
          <a:noFill/>
        </p:spPr>
        <p:txBody>
          <a:bodyPr wrap="none">
            <a:spAutoFit/>
          </a:bodyPr>
          <a:lstStyle/>
          <a:p>
            <a:pPr>
              <a:spcAft>
                <a:spcPts val="1000"/>
              </a:spcAft>
              <a:defRPr sz="3000">
                <a:solidFill>
                  <a:srgbClr val="FFFFFF"/>
                </a:solidFill>
                <a:latin typeface="Calibri"/>
              </a:defRPr>
            </a:pPr>
            <a:r>
              <a:t>• Platform &amp; performance</a:t>
            </a:r>
          </a:p>
          <a:p>
            <a:pPr>
              <a:spcAft>
                <a:spcPts val="1000"/>
              </a:spcAft>
              <a:defRPr sz="3000">
                <a:solidFill>
                  <a:srgbClr val="FFFFFF"/>
                </a:solidFill>
                <a:latin typeface="Calibri"/>
              </a:defRPr>
            </a:pPr>
            <a:r>
              <a:t>• User experience</a:t>
            </a:r>
          </a:p>
          <a:p>
            <a:pPr>
              <a:spcAft>
                <a:spcPts val="1000"/>
              </a:spcAft>
              <a:defRPr sz="3000">
                <a:solidFill>
                  <a:srgbClr val="FFFFFF"/>
                </a:solidFill>
                <a:latin typeface="Calibri"/>
              </a:defRPr>
            </a:pPr>
            <a:r>
              <a:t>• Admin speed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4"/>
          <a:stretch>
            <a:fillRect/>
          </a:stretch>
        </p:blipFill>
        <p:spPr>
          <a:xfrm>
            <a:off x="9902952" y="274320"/>
            <a:ext cx="1828800" cy="411480"/>
          </a:xfrm>
          <a:prstGeom prst="rect">
            <a:avLst/>
          </a:prstGeom>
        </p:spPr>
      </p:pic>
      <p:sp>
        <p:nvSpPr>
          <p:cNvPr id="5" name="TextBox 4"/>
          <p:cNvSpPr txBox="1"/>
          <p:nvPr/>
        </p:nvSpPr>
        <p:spPr>
          <a:xfrm>
            <a:off x="822960" y="914400"/>
            <a:ext cx="10607040" cy="914400"/>
          </a:xfrm>
          <a:prstGeom prst="rect">
            <a:avLst/>
          </a:prstGeom>
          <a:noFill/>
        </p:spPr>
        <p:txBody>
          <a:bodyPr wrap="none">
            <a:spAutoFit/>
          </a:bodyPr>
          <a:lstStyle/>
          <a:p>
            <a:pPr algn="l">
              <a:defRPr sz="4400" b="1">
                <a:solidFill>
                  <a:srgbClr val="FFFFFF"/>
                </a:solidFill>
                <a:latin typeface="Calibri"/>
              </a:defRPr>
            </a:pPr>
            <a:r>
              <a:t>Key Differences (continued)</a:t>
            </a:r>
          </a:p>
        </p:txBody>
      </p:sp>
      <p:sp>
        <p:nvSpPr>
          <p:cNvPr id="6" name="TextBox 5"/>
          <p:cNvSpPr txBox="1"/>
          <p:nvPr/>
        </p:nvSpPr>
        <p:spPr>
          <a:xfrm>
            <a:off x="1005840" y="2377440"/>
            <a:ext cx="10241280" cy="3840480"/>
          </a:xfrm>
          <a:prstGeom prst="rect">
            <a:avLst/>
          </a:prstGeom>
          <a:noFill/>
        </p:spPr>
        <p:txBody>
          <a:bodyPr wrap="none">
            <a:spAutoFit/>
          </a:bodyPr>
          <a:lstStyle/>
          <a:p>
            <a:pPr>
              <a:spcAft>
                <a:spcPts val="1000"/>
              </a:spcAft>
              <a:defRPr sz="3000">
                <a:solidFill>
                  <a:srgbClr val="FFFFFF"/>
                </a:solidFill>
                <a:latin typeface="Calibri"/>
              </a:defRPr>
            </a:pPr>
            <a:r>
              <a:t>• Security &amp; access</a:t>
            </a:r>
          </a:p>
          <a:p>
            <a:pPr>
              <a:spcAft>
                <a:spcPts val="1000"/>
              </a:spcAft>
              <a:defRPr sz="3000">
                <a:solidFill>
                  <a:srgbClr val="FFFFFF"/>
                </a:solidFill>
                <a:latin typeface="Calibri"/>
              </a:defRPr>
            </a:pPr>
            <a:r>
              <a:t>• Mobility &amp; devices</a:t>
            </a:r>
          </a:p>
          <a:p>
            <a:pPr>
              <a:spcAft>
                <a:spcPts val="1000"/>
              </a:spcAft>
              <a:defRPr sz="3000">
                <a:solidFill>
                  <a:srgbClr val="FFFFFF"/>
                </a:solidFill>
                <a:latin typeface="Calibri"/>
              </a:defRPr>
            </a:pPr>
            <a:r>
              <a:t>• Operational visibility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p:cNvPicPr>
            <a:picLocks noChangeAspect="1"/>
          </p:cNvPicPr>
          <p:nvPr/>
        </p:nvPicPr>
        <p:blipFill>
          <a:blip r:embed="rId4"/>
          <a:stretch>
            <a:fillRect/>
          </a:stretch>
        </p:blipFill>
        <p:spPr>
          <a:xfrm>
            <a:off x="9902952" y="274320"/>
            <a:ext cx="1828800" cy="411480"/>
          </a:xfrm>
          <a:prstGeom prst="rect">
            <a:avLst/>
          </a:prstGeom>
        </p:spPr>
      </p:pic>
      <p:sp>
        <p:nvSpPr>
          <p:cNvPr id="5" name="TextBox 4"/>
          <p:cNvSpPr txBox="1"/>
          <p:nvPr/>
        </p:nvSpPr>
        <p:spPr>
          <a:xfrm>
            <a:off x="822960" y="914400"/>
            <a:ext cx="10607040" cy="914400"/>
          </a:xfrm>
          <a:prstGeom prst="rect">
            <a:avLst/>
          </a:prstGeom>
          <a:noFill/>
        </p:spPr>
        <p:txBody>
          <a:bodyPr wrap="none">
            <a:spAutoFit/>
          </a:bodyPr>
          <a:lstStyle/>
          <a:p>
            <a:pPr algn="l">
              <a:defRPr sz="4400" b="1">
                <a:solidFill>
                  <a:srgbClr val="FFFFFF"/>
                </a:solidFill>
                <a:latin typeface="Calibri"/>
              </a:defRPr>
            </a:pPr>
            <a:r>
              <a:t>Direct Comparisons: WISE 7.6 vs WISE Version 11</a:t>
            </a:r>
          </a:p>
        </p:txBody>
      </p:sp>
      <p:sp>
        <p:nvSpPr>
          <p:cNvPr id="6" name="TextBox 5"/>
          <p:cNvSpPr txBox="1"/>
          <p:nvPr/>
        </p:nvSpPr>
        <p:spPr>
          <a:xfrm>
            <a:off x="1005840" y="2377440"/>
            <a:ext cx="10241280" cy="3840480"/>
          </a:xfrm>
          <a:prstGeom prst="rect">
            <a:avLst/>
          </a:prstGeom>
          <a:noFill/>
        </p:spPr>
        <p:txBody>
          <a:bodyPr wrap="none">
            <a:spAutoFit/>
          </a:bodyPr>
          <a:lstStyle/>
          <a:p>
            <a:pPr>
              <a:spcAft>
                <a:spcPts val="1000"/>
              </a:spcAft>
              <a:defRPr sz="3000">
                <a:solidFill>
                  <a:srgbClr val="FFFFFF"/>
                </a:solidFill>
                <a:latin typeface="Calibri"/>
              </a:defRPr>
            </a:pPr>
            <a:r>
              <a:t>• Then: drift &amp; workarounds</a:t>
            </a:r>
          </a:p>
          <a:p>
            <a:pPr>
              <a:spcAft>
                <a:spcPts val="1000"/>
              </a:spcAft>
              <a:defRPr sz="3000">
                <a:solidFill>
                  <a:srgbClr val="FFFFFF"/>
                </a:solidFill>
                <a:latin typeface="Calibri"/>
              </a:defRPr>
            </a:pPr>
            <a:r>
              <a:t>• Now: modern core &amp; mobility</a:t>
            </a:r>
          </a:p>
          <a:p>
            <a:pPr>
              <a:spcAft>
                <a:spcPts val="1000"/>
              </a:spcAft>
              <a:defRPr sz="3000">
                <a:solidFill>
                  <a:srgbClr val="FFFFFF"/>
                </a:solidFill>
                <a:latin typeface="Calibri"/>
              </a:defRPr>
            </a:pPr>
            <a:r>
              <a:t>• Outcome: speed + control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21634-D1AF-7508-5D5D-AD924EB4D70D}"/>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2809B8E0-19AA-0071-621A-D1F94FB9AEEA}"/>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DEF1CC13-1CD6-AA38-33BD-02833117318C}"/>
              </a:ext>
            </a:extLst>
          </p:cNvPr>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jpg">
            <a:extLst>
              <a:ext uri="{FF2B5EF4-FFF2-40B4-BE49-F238E27FC236}">
                <a16:creationId xmlns:a16="http://schemas.microsoft.com/office/drawing/2014/main" id="{26E49700-B6DC-68A1-2DDD-AD88DB48C7C5}"/>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BA99FE0D-64A0-A938-D452-5A0468C6F87C}"/>
              </a:ext>
            </a:extLst>
          </p:cNvPr>
          <p:cNvSpPr txBox="1"/>
          <p:nvPr/>
        </p:nvSpPr>
        <p:spPr>
          <a:xfrm>
            <a:off x="822961" y="914400"/>
            <a:ext cx="10424160" cy="1446550"/>
          </a:xfrm>
          <a:prstGeom prst="rect">
            <a:avLst/>
          </a:prstGeom>
          <a:noFill/>
        </p:spPr>
        <p:txBody>
          <a:bodyPr wrap="square">
            <a:spAutoFit/>
          </a:bodyPr>
          <a:lstStyle/>
          <a:p>
            <a:pPr>
              <a:defRPr sz="4400" b="1">
                <a:solidFill>
                  <a:srgbClr val="FFFFFF"/>
                </a:solidFill>
                <a:latin typeface="Calibri"/>
              </a:defRPr>
            </a:pPr>
            <a:r>
              <a:rPr lang="en-US" sz="4400" b="1" dirty="0"/>
              <a:t>The </a:t>
            </a:r>
            <a:r>
              <a:rPr lang="en-US" sz="4400" b="1" dirty="0" err="1"/>
              <a:t>followiing</a:t>
            </a:r>
            <a:r>
              <a:rPr lang="en-US" sz="4400" b="1" dirty="0"/>
              <a:t> are the critical upgrades you gain by moving from 7.6 to 11.</a:t>
            </a:r>
            <a:endParaRPr dirty="0"/>
          </a:p>
        </p:txBody>
      </p:sp>
    </p:spTree>
    <p:extLst>
      <p:ext uri="{BB962C8B-B14F-4D97-AF65-F5344CB8AC3E}">
        <p14:creationId xmlns:p14="http://schemas.microsoft.com/office/powerpoint/2010/main" val="3517110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68A99-6D3A-2149-74D9-D6A95821D54C}"/>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D2A92C98-AD5E-AB9F-2C6D-3A4AB36D2A97}"/>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2FF0E31A-6D2F-E544-FC46-8D0DD8999985}"/>
              </a:ext>
            </a:extLst>
          </p:cNvPr>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System Architecture &amp; Performance</a:t>
            </a:r>
            <a:endParaRPr dirty="0"/>
          </a:p>
        </p:txBody>
      </p:sp>
      <p:pic>
        <p:nvPicPr>
          <p:cNvPr id="4" name="Picture 3" descr="image.jpg">
            <a:extLst>
              <a:ext uri="{FF2B5EF4-FFF2-40B4-BE49-F238E27FC236}">
                <a16:creationId xmlns:a16="http://schemas.microsoft.com/office/drawing/2014/main" id="{5E0CC418-9A98-BDDA-B53D-86C3CFC43566}"/>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9CD34302-7C3B-D34B-B42B-F27D9CDE3735}"/>
              </a:ext>
            </a:extLst>
          </p:cNvPr>
          <p:cNvSpPr txBox="1"/>
          <p:nvPr/>
        </p:nvSpPr>
        <p:spPr>
          <a:xfrm>
            <a:off x="881832" y="654382"/>
            <a:ext cx="10424160" cy="1446550"/>
          </a:xfrm>
          <a:prstGeom prst="rect">
            <a:avLst/>
          </a:prstGeom>
          <a:noFill/>
        </p:spPr>
        <p:txBody>
          <a:bodyPr wrap="square">
            <a:spAutoFit/>
          </a:bodyPr>
          <a:lstStyle/>
          <a:p>
            <a:pPr>
              <a:defRPr sz="4400" b="1">
                <a:solidFill>
                  <a:srgbClr val="FFFFFF"/>
                </a:solidFill>
                <a:latin typeface="Calibri"/>
              </a:defRPr>
            </a:pPr>
            <a:r>
              <a:rPr lang="en-US" sz="4400" b="1" dirty="0"/>
              <a:t>The following are the critical upgrades you gain by moving from 7.6 to 11.</a:t>
            </a:r>
            <a:endParaRPr dirty="0"/>
          </a:p>
        </p:txBody>
      </p:sp>
      <p:graphicFrame>
        <p:nvGraphicFramePr>
          <p:cNvPr id="7" name="Table 6">
            <a:extLst>
              <a:ext uri="{FF2B5EF4-FFF2-40B4-BE49-F238E27FC236}">
                <a16:creationId xmlns:a16="http://schemas.microsoft.com/office/drawing/2014/main" id="{1970EC6A-8670-3B94-FDF9-246E5D55B9BD}"/>
              </a:ext>
            </a:extLst>
          </p:cNvPr>
          <p:cNvGraphicFramePr>
            <a:graphicFrameLocks noGrp="1"/>
          </p:cNvGraphicFramePr>
          <p:nvPr>
            <p:extLst>
              <p:ext uri="{D42A27DB-BD31-4B8C-83A1-F6EECF244321}">
                <p14:modId xmlns:p14="http://schemas.microsoft.com/office/powerpoint/2010/main" val="1086340309"/>
              </p:ext>
            </p:extLst>
          </p:nvPr>
        </p:nvGraphicFramePr>
        <p:xfrm>
          <a:off x="1453020" y="3156559"/>
          <a:ext cx="8968635" cy="3275555"/>
        </p:xfrm>
        <a:graphic>
          <a:graphicData uri="http://schemas.openxmlformats.org/drawingml/2006/table">
            <a:tbl>
              <a:tblPr/>
              <a:tblGrid>
                <a:gridCol w="2989545">
                  <a:extLst>
                    <a:ext uri="{9D8B030D-6E8A-4147-A177-3AD203B41FA5}">
                      <a16:colId xmlns:a16="http://schemas.microsoft.com/office/drawing/2014/main" val="3196661046"/>
                    </a:ext>
                  </a:extLst>
                </a:gridCol>
                <a:gridCol w="2989545">
                  <a:extLst>
                    <a:ext uri="{9D8B030D-6E8A-4147-A177-3AD203B41FA5}">
                      <a16:colId xmlns:a16="http://schemas.microsoft.com/office/drawing/2014/main" val="163198357"/>
                    </a:ext>
                  </a:extLst>
                </a:gridCol>
                <a:gridCol w="2989545">
                  <a:extLst>
                    <a:ext uri="{9D8B030D-6E8A-4147-A177-3AD203B41FA5}">
                      <a16:colId xmlns:a16="http://schemas.microsoft.com/office/drawing/2014/main" val="2026035628"/>
                    </a:ext>
                  </a:extLst>
                </a:gridCol>
              </a:tblGrid>
              <a:tr h="467936">
                <a:tc>
                  <a:txBody>
                    <a:bodyPr/>
                    <a:lstStyle/>
                    <a:p>
                      <a:pPr>
                        <a:buNone/>
                      </a:pPr>
                      <a:r>
                        <a:rPr lang="en-US" b="1" u="sng" dirty="0"/>
                        <a:t>Area</a:t>
                      </a:r>
                    </a:p>
                  </a:txBody>
                  <a:tcPr anchor="ctr">
                    <a:lnL>
                      <a:noFill/>
                    </a:lnL>
                    <a:lnR>
                      <a:noFill/>
                    </a:lnR>
                    <a:lnT>
                      <a:noFill/>
                    </a:lnT>
                    <a:lnB>
                      <a:noFill/>
                    </a:lnB>
                    <a:solidFill>
                      <a:schemeClr val="bg1"/>
                    </a:solidFill>
                  </a:tcPr>
                </a:tc>
                <a:tc>
                  <a:txBody>
                    <a:bodyPr/>
                    <a:lstStyle/>
                    <a:p>
                      <a:pPr>
                        <a:buNone/>
                      </a:pPr>
                      <a:r>
                        <a:rPr lang="en-US" b="1" u="sng"/>
                        <a:t>WISE 7.6</a:t>
                      </a:r>
                    </a:p>
                  </a:txBody>
                  <a:tcPr anchor="ctr">
                    <a:lnL>
                      <a:noFill/>
                    </a:lnL>
                    <a:lnR>
                      <a:noFill/>
                    </a:lnR>
                    <a:lnT>
                      <a:noFill/>
                    </a:lnT>
                    <a:lnB>
                      <a:noFill/>
                    </a:lnB>
                    <a:solidFill>
                      <a:schemeClr val="bg1"/>
                    </a:solidFill>
                  </a:tcPr>
                </a:tc>
                <a:tc>
                  <a:txBody>
                    <a:bodyPr/>
                    <a:lstStyle/>
                    <a:p>
                      <a:pPr>
                        <a:buNone/>
                      </a:pPr>
                      <a:r>
                        <a:rPr lang="en-US" b="1" u="sng" dirty="0"/>
                        <a:t>WISE 11</a:t>
                      </a:r>
                    </a:p>
                  </a:txBody>
                  <a:tcPr anchor="ctr">
                    <a:lnL>
                      <a:noFill/>
                    </a:lnL>
                    <a:lnR>
                      <a:noFill/>
                    </a:lnR>
                    <a:lnT>
                      <a:noFill/>
                    </a:lnT>
                    <a:lnB>
                      <a:noFill/>
                    </a:lnB>
                    <a:solidFill>
                      <a:schemeClr val="bg1"/>
                    </a:solidFill>
                  </a:tcPr>
                </a:tc>
                <a:extLst>
                  <a:ext uri="{0D108BD9-81ED-4DB2-BD59-A6C34878D82A}">
                    <a16:rowId xmlns:a16="http://schemas.microsoft.com/office/drawing/2014/main" val="4232218762"/>
                  </a:ext>
                </a:extLst>
              </a:tr>
              <a:tr h="818889">
                <a:tc>
                  <a:txBody>
                    <a:bodyPr/>
                    <a:lstStyle/>
                    <a:p>
                      <a:pPr>
                        <a:buNone/>
                      </a:pPr>
                      <a:r>
                        <a:rPr lang="en-US" b="1"/>
                        <a:t>Platform</a:t>
                      </a:r>
                      <a:endParaRPr lang="en-US"/>
                    </a:p>
                  </a:txBody>
                  <a:tcPr anchor="ctr">
                    <a:lnL>
                      <a:noFill/>
                    </a:lnL>
                    <a:lnR>
                      <a:noFill/>
                    </a:lnR>
                    <a:lnT>
                      <a:noFill/>
                    </a:lnT>
                    <a:lnB>
                      <a:noFill/>
                    </a:lnB>
                    <a:solidFill>
                      <a:schemeClr val="bg1"/>
                    </a:solidFill>
                  </a:tcPr>
                </a:tc>
                <a:tc>
                  <a:txBody>
                    <a:bodyPr/>
                    <a:lstStyle/>
                    <a:p>
                      <a:pPr>
                        <a:buNone/>
                      </a:pPr>
                      <a:r>
                        <a:rPr lang="en-US" dirty="0"/>
                        <a:t>Older Progress and Java versions</a:t>
                      </a:r>
                    </a:p>
                  </a:txBody>
                  <a:tcPr anchor="ctr">
                    <a:lnL>
                      <a:noFill/>
                    </a:lnL>
                    <a:lnR>
                      <a:noFill/>
                    </a:lnR>
                    <a:lnT>
                      <a:noFill/>
                    </a:lnT>
                    <a:lnB>
                      <a:noFill/>
                    </a:lnB>
                    <a:solidFill>
                      <a:schemeClr val="bg1"/>
                    </a:solidFill>
                  </a:tcPr>
                </a:tc>
                <a:tc>
                  <a:txBody>
                    <a:bodyPr/>
                    <a:lstStyle/>
                    <a:p>
                      <a:pPr>
                        <a:buNone/>
                      </a:pPr>
                      <a:r>
                        <a:rPr lang="en-US" b="1" dirty="0"/>
                        <a:t>Progress 12.8.3</a:t>
                      </a:r>
                      <a:r>
                        <a:rPr lang="en-US" dirty="0"/>
                        <a:t>, </a:t>
                      </a:r>
                      <a:r>
                        <a:rPr lang="en-US" b="1" dirty="0" err="1"/>
                        <a:t>Servoy</a:t>
                      </a:r>
                      <a:r>
                        <a:rPr lang="en-US" b="1" dirty="0"/>
                        <a:t> 2024</a:t>
                      </a:r>
                      <a:r>
                        <a:rPr lang="en-US" dirty="0"/>
                        <a:t>, latest Java JRE</a:t>
                      </a:r>
                    </a:p>
                  </a:txBody>
                  <a:tcPr anchor="ctr">
                    <a:lnL>
                      <a:noFill/>
                    </a:lnL>
                    <a:lnR>
                      <a:noFill/>
                    </a:lnR>
                    <a:lnT>
                      <a:noFill/>
                    </a:lnT>
                    <a:lnB>
                      <a:noFill/>
                    </a:lnB>
                    <a:solidFill>
                      <a:schemeClr val="bg1"/>
                    </a:solidFill>
                  </a:tcPr>
                </a:tc>
                <a:extLst>
                  <a:ext uri="{0D108BD9-81ED-4DB2-BD59-A6C34878D82A}">
                    <a16:rowId xmlns:a16="http://schemas.microsoft.com/office/drawing/2014/main" val="1665323534"/>
                  </a:ext>
                </a:extLst>
              </a:tr>
              <a:tr h="1169841">
                <a:tc>
                  <a:txBody>
                    <a:bodyPr/>
                    <a:lstStyle/>
                    <a:p>
                      <a:pPr>
                        <a:buNone/>
                      </a:pPr>
                      <a:r>
                        <a:rPr lang="en-US" b="1"/>
                        <a:t>Search &amp; Filters</a:t>
                      </a:r>
                      <a:endParaRPr lang="en-US"/>
                    </a:p>
                  </a:txBody>
                  <a:tcPr anchor="ctr">
                    <a:lnL>
                      <a:noFill/>
                    </a:lnL>
                    <a:lnR>
                      <a:noFill/>
                    </a:lnR>
                    <a:lnT>
                      <a:noFill/>
                    </a:lnT>
                    <a:lnB>
                      <a:noFill/>
                    </a:lnB>
                    <a:solidFill>
                      <a:schemeClr val="bg1"/>
                    </a:solidFill>
                  </a:tcPr>
                </a:tc>
                <a:tc>
                  <a:txBody>
                    <a:bodyPr/>
                    <a:lstStyle/>
                    <a:p>
                      <a:pPr>
                        <a:buNone/>
                      </a:pPr>
                      <a:r>
                        <a:rPr lang="en-US" dirty="0"/>
                        <a:t>Basic</a:t>
                      </a:r>
                    </a:p>
                  </a:txBody>
                  <a:tcPr anchor="ctr">
                    <a:lnL>
                      <a:noFill/>
                    </a:lnL>
                    <a:lnR>
                      <a:noFill/>
                    </a:lnR>
                    <a:lnT>
                      <a:noFill/>
                    </a:lnT>
                    <a:lnB>
                      <a:noFill/>
                    </a:lnB>
                    <a:solidFill>
                      <a:schemeClr val="bg1"/>
                    </a:solidFill>
                  </a:tcPr>
                </a:tc>
                <a:tc>
                  <a:txBody>
                    <a:bodyPr/>
                    <a:lstStyle/>
                    <a:p>
                      <a:pPr>
                        <a:buNone/>
                      </a:pPr>
                      <a:r>
                        <a:rPr lang="en-US" b="1" dirty="0"/>
                        <a:t>Keyword search with wildcards (%BLUE%)</a:t>
                      </a:r>
                      <a:r>
                        <a:rPr lang="en-US" dirty="0"/>
                        <a:t>, partial match filtering</a:t>
                      </a:r>
                    </a:p>
                  </a:txBody>
                  <a:tcPr anchor="ctr">
                    <a:lnL>
                      <a:noFill/>
                    </a:lnL>
                    <a:lnR>
                      <a:noFill/>
                    </a:lnR>
                    <a:lnT>
                      <a:noFill/>
                    </a:lnT>
                    <a:lnB>
                      <a:noFill/>
                    </a:lnB>
                    <a:solidFill>
                      <a:schemeClr val="bg1"/>
                    </a:solidFill>
                  </a:tcPr>
                </a:tc>
                <a:extLst>
                  <a:ext uri="{0D108BD9-81ED-4DB2-BD59-A6C34878D82A}">
                    <a16:rowId xmlns:a16="http://schemas.microsoft.com/office/drawing/2014/main" val="3394160600"/>
                  </a:ext>
                </a:extLst>
              </a:tr>
              <a:tr h="818889">
                <a:tc>
                  <a:txBody>
                    <a:bodyPr/>
                    <a:lstStyle/>
                    <a:p>
                      <a:pPr>
                        <a:buNone/>
                      </a:pPr>
                      <a:r>
                        <a:rPr lang="en-US" b="1"/>
                        <a:t>Speed</a:t>
                      </a:r>
                      <a:endParaRPr lang="en-US"/>
                    </a:p>
                  </a:txBody>
                  <a:tcPr anchor="ctr">
                    <a:lnL>
                      <a:noFill/>
                    </a:lnL>
                    <a:lnR>
                      <a:noFill/>
                    </a:lnR>
                    <a:lnT>
                      <a:noFill/>
                    </a:lnT>
                    <a:lnB>
                      <a:noFill/>
                    </a:lnB>
                    <a:solidFill>
                      <a:schemeClr val="bg1"/>
                    </a:solidFill>
                  </a:tcPr>
                </a:tc>
                <a:tc>
                  <a:txBody>
                    <a:bodyPr/>
                    <a:lstStyle/>
                    <a:p>
                      <a:pPr>
                        <a:buNone/>
                      </a:pPr>
                      <a:r>
                        <a:rPr lang="en-US"/>
                        <a:t>Slower mobile/UI</a:t>
                      </a:r>
                    </a:p>
                  </a:txBody>
                  <a:tcPr anchor="ctr">
                    <a:lnL>
                      <a:noFill/>
                    </a:lnL>
                    <a:lnR>
                      <a:noFill/>
                    </a:lnR>
                    <a:lnT>
                      <a:noFill/>
                    </a:lnT>
                    <a:lnB>
                      <a:noFill/>
                    </a:lnB>
                    <a:solidFill>
                      <a:schemeClr val="bg1"/>
                    </a:solidFill>
                  </a:tcPr>
                </a:tc>
                <a:tc>
                  <a:txBody>
                    <a:bodyPr/>
                    <a:lstStyle/>
                    <a:p>
                      <a:pPr>
                        <a:buNone/>
                      </a:pPr>
                      <a:r>
                        <a:rPr lang="en-US" b="1" dirty="0"/>
                        <a:t>Direct SQL for WISE Mobile</a:t>
                      </a:r>
                      <a:r>
                        <a:rPr lang="en-US" dirty="0"/>
                        <a:t>, new DB indexes</a:t>
                      </a:r>
                    </a:p>
                  </a:txBody>
                  <a:tcPr anchor="ctr">
                    <a:lnL>
                      <a:noFill/>
                    </a:lnL>
                    <a:lnR>
                      <a:noFill/>
                    </a:lnR>
                    <a:lnT>
                      <a:noFill/>
                    </a:lnT>
                    <a:lnB>
                      <a:noFill/>
                    </a:lnB>
                    <a:solidFill>
                      <a:schemeClr val="bg1"/>
                    </a:solidFill>
                  </a:tcPr>
                </a:tc>
                <a:extLst>
                  <a:ext uri="{0D108BD9-81ED-4DB2-BD59-A6C34878D82A}">
                    <a16:rowId xmlns:a16="http://schemas.microsoft.com/office/drawing/2014/main" val="2661049523"/>
                  </a:ext>
                </a:extLst>
              </a:tr>
            </a:tbl>
          </a:graphicData>
        </a:graphic>
      </p:graphicFrame>
      <p:sp>
        <p:nvSpPr>
          <p:cNvPr id="8" name="TextBox 7">
            <a:extLst>
              <a:ext uri="{FF2B5EF4-FFF2-40B4-BE49-F238E27FC236}">
                <a16:creationId xmlns:a16="http://schemas.microsoft.com/office/drawing/2014/main" id="{3CE5FBCE-A704-E56F-8149-736CEE319BA5}"/>
              </a:ext>
            </a:extLst>
          </p:cNvPr>
          <p:cNvSpPr txBox="1"/>
          <p:nvPr/>
        </p:nvSpPr>
        <p:spPr>
          <a:xfrm>
            <a:off x="1453020" y="2319006"/>
            <a:ext cx="7315199" cy="461665"/>
          </a:xfrm>
          <a:prstGeom prst="rect">
            <a:avLst/>
          </a:prstGeom>
          <a:solidFill>
            <a:schemeClr val="bg1"/>
          </a:solidFill>
        </p:spPr>
        <p:txBody>
          <a:bodyPr wrap="square" rtlCol="0">
            <a:spAutoFit/>
          </a:bodyPr>
          <a:lstStyle/>
          <a:p>
            <a:r>
              <a:rPr lang="en-US" sz="2400" dirty="0"/>
              <a:t>⚙️ System Architecture &amp; Performance</a:t>
            </a:r>
          </a:p>
        </p:txBody>
      </p:sp>
    </p:spTree>
    <p:extLst>
      <p:ext uri="{BB962C8B-B14F-4D97-AF65-F5344CB8AC3E}">
        <p14:creationId xmlns:p14="http://schemas.microsoft.com/office/powerpoint/2010/main" val="3230670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D5441-7B03-A03E-60BB-A2B25BC27F4B}"/>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3622B0A1-FB4D-5C1F-055E-49895C122F83}"/>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31A8B7EC-7EC2-853F-360F-2A36F7DCD601}"/>
              </a:ext>
            </a:extLst>
          </p:cNvPr>
          <p:cNvSpPr/>
          <p:nvPr/>
        </p:nvSpPr>
        <p:spPr>
          <a:xfrm>
            <a:off x="-1936"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F941321C-F7CB-204C-1B07-C0E2D4AEBD2D}"/>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7834DD5D-10A1-F0CB-7B13-332340FEF7EA}"/>
              </a:ext>
            </a:extLst>
          </p:cNvPr>
          <p:cNvSpPr txBox="1"/>
          <p:nvPr/>
        </p:nvSpPr>
        <p:spPr>
          <a:xfrm>
            <a:off x="881832" y="654382"/>
            <a:ext cx="10424160" cy="769441"/>
          </a:xfrm>
          <a:prstGeom prst="rect">
            <a:avLst/>
          </a:prstGeom>
          <a:noFill/>
        </p:spPr>
        <p:txBody>
          <a:bodyPr wrap="square">
            <a:spAutoFit/>
          </a:bodyPr>
          <a:lstStyle/>
          <a:p>
            <a:pPr>
              <a:defRPr sz="4400" b="1">
                <a:solidFill>
                  <a:srgbClr val="FFFFFF"/>
                </a:solidFill>
                <a:latin typeface="Calibri"/>
              </a:defRPr>
            </a:pPr>
            <a:r>
              <a:rPr lang="en-US" sz="4400" b="1" dirty="0"/>
              <a:t>7.6 to 11</a:t>
            </a:r>
            <a:endParaRPr dirty="0"/>
          </a:p>
        </p:txBody>
      </p:sp>
      <p:sp>
        <p:nvSpPr>
          <p:cNvPr id="8" name="TextBox 7">
            <a:extLst>
              <a:ext uri="{FF2B5EF4-FFF2-40B4-BE49-F238E27FC236}">
                <a16:creationId xmlns:a16="http://schemas.microsoft.com/office/drawing/2014/main" id="{55AFCE8B-D68D-B79C-CBD7-1E7268490935}"/>
              </a:ext>
            </a:extLst>
          </p:cNvPr>
          <p:cNvSpPr txBox="1"/>
          <p:nvPr/>
        </p:nvSpPr>
        <p:spPr>
          <a:xfrm>
            <a:off x="1453020" y="1847372"/>
            <a:ext cx="7315199" cy="461665"/>
          </a:xfrm>
          <a:prstGeom prst="rect">
            <a:avLst/>
          </a:prstGeom>
          <a:solidFill>
            <a:schemeClr val="bg1"/>
          </a:solidFill>
        </p:spPr>
        <p:txBody>
          <a:bodyPr wrap="square" rtlCol="0">
            <a:spAutoFit/>
          </a:bodyPr>
          <a:lstStyle/>
          <a:p>
            <a:r>
              <a:rPr lang="en-US" sz="2400" dirty="0"/>
              <a:t>🧑‍💼 User Interface &amp; Usability</a:t>
            </a:r>
          </a:p>
        </p:txBody>
      </p:sp>
      <p:graphicFrame>
        <p:nvGraphicFramePr>
          <p:cNvPr id="6" name="Table 5">
            <a:extLst>
              <a:ext uri="{FF2B5EF4-FFF2-40B4-BE49-F238E27FC236}">
                <a16:creationId xmlns:a16="http://schemas.microsoft.com/office/drawing/2014/main" id="{76A59054-92AC-7EE4-8451-203E2BDFC3BE}"/>
              </a:ext>
            </a:extLst>
          </p:cNvPr>
          <p:cNvGraphicFramePr>
            <a:graphicFrameLocks noGrp="1"/>
          </p:cNvGraphicFramePr>
          <p:nvPr>
            <p:extLst>
              <p:ext uri="{D42A27DB-BD31-4B8C-83A1-F6EECF244321}">
                <p14:modId xmlns:p14="http://schemas.microsoft.com/office/powerpoint/2010/main" val="1542134470"/>
              </p:ext>
            </p:extLst>
          </p:nvPr>
        </p:nvGraphicFramePr>
        <p:xfrm>
          <a:off x="1453020" y="2981195"/>
          <a:ext cx="9463413" cy="3416907"/>
        </p:xfrm>
        <a:graphic>
          <a:graphicData uri="http://schemas.openxmlformats.org/drawingml/2006/table">
            <a:tbl>
              <a:tblPr/>
              <a:tblGrid>
                <a:gridCol w="3154471">
                  <a:extLst>
                    <a:ext uri="{9D8B030D-6E8A-4147-A177-3AD203B41FA5}">
                      <a16:colId xmlns:a16="http://schemas.microsoft.com/office/drawing/2014/main" val="795836940"/>
                    </a:ext>
                  </a:extLst>
                </a:gridCol>
                <a:gridCol w="3154471">
                  <a:extLst>
                    <a:ext uri="{9D8B030D-6E8A-4147-A177-3AD203B41FA5}">
                      <a16:colId xmlns:a16="http://schemas.microsoft.com/office/drawing/2014/main" val="807895794"/>
                    </a:ext>
                  </a:extLst>
                </a:gridCol>
                <a:gridCol w="3154471">
                  <a:extLst>
                    <a:ext uri="{9D8B030D-6E8A-4147-A177-3AD203B41FA5}">
                      <a16:colId xmlns:a16="http://schemas.microsoft.com/office/drawing/2014/main" val="1940677809"/>
                    </a:ext>
                  </a:extLst>
                </a:gridCol>
              </a:tblGrid>
              <a:tr h="546705">
                <a:tc>
                  <a:txBody>
                    <a:bodyPr/>
                    <a:lstStyle/>
                    <a:p>
                      <a:pPr>
                        <a:buNone/>
                      </a:pPr>
                      <a:r>
                        <a:rPr lang="en-US" b="1" u="sng"/>
                        <a:t>Feature</a:t>
                      </a:r>
                    </a:p>
                  </a:txBody>
                  <a:tcPr anchor="ctr">
                    <a:lnL>
                      <a:noFill/>
                    </a:lnL>
                    <a:lnR>
                      <a:noFill/>
                    </a:lnR>
                    <a:lnT>
                      <a:noFill/>
                    </a:lnT>
                    <a:lnB>
                      <a:noFill/>
                    </a:lnB>
                    <a:solidFill>
                      <a:schemeClr val="bg1"/>
                    </a:solidFill>
                  </a:tcPr>
                </a:tc>
                <a:tc>
                  <a:txBody>
                    <a:bodyPr/>
                    <a:lstStyle/>
                    <a:p>
                      <a:pPr>
                        <a:buNone/>
                      </a:pPr>
                      <a:r>
                        <a:rPr lang="en-US" b="1" u="sng"/>
                        <a:t>WISE 7.6</a:t>
                      </a:r>
                    </a:p>
                  </a:txBody>
                  <a:tcPr anchor="ctr">
                    <a:lnL>
                      <a:noFill/>
                    </a:lnL>
                    <a:lnR>
                      <a:noFill/>
                    </a:lnR>
                    <a:lnT>
                      <a:noFill/>
                    </a:lnT>
                    <a:lnB>
                      <a:noFill/>
                    </a:lnB>
                    <a:solidFill>
                      <a:schemeClr val="bg1"/>
                    </a:solidFill>
                  </a:tcPr>
                </a:tc>
                <a:tc>
                  <a:txBody>
                    <a:bodyPr/>
                    <a:lstStyle/>
                    <a:p>
                      <a:pPr>
                        <a:buNone/>
                      </a:pPr>
                      <a:r>
                        <a:rPr lang="en-US" b="1" u="sng" dirty="0"/>
                        <a:t>WISE 11</a:t>
                      </a:r>
                    </a:p>
                  </a:txBody>
                  <a:tcPr anchor="ctr">
                    <a:lnL>
                      <a:noFill/>
                    </a:lnL>
                    <a:lnR>
                      <a:noFill/>
                    </a:lnR>
                    <a:lnT>
                      <a:noFill/>
                    </a:lnT>
                    <a:lnB>
                      <a:noFill/>
                    </a:lnB>
                    <a:solidFill>
                      <a:schemeClr val="bg1"/>
                    </a:solidFill>
                  </a:tcPr>
                </a:tc>
                <a:extLst>
                  <a:ext uri="{0D108BD9-81ED-4DB2-BD59-A6C34878D82A}">
                    <a16:rowId xmlns:a16="http://schemas.microsoft.com/office/drawing/2014/main" val="699214858"/>
                  </a:ext>
                </a:extLst>
              </a:tr>
              <a:tr h="956734">
                <a:tc>
                  <a:txBody>
                    <a:bodyPr/>
                    <a:lstStyle/>
                    <a:p>
                      <a:pPr>
                        <a:buNone/>
                      </a:pPr>
                      <a:r>
                        <a:rPr lang="en-US" b="1"/>
                        <a:t>UI Design</a:t>
                      </a:r>
                      <a:endParaRPr lang="en-US"/>
                    </a:p>
                  </a:txBody>
                  <a:tcPr anchor="ctr">
                    <a:lnL>
                      <a:noFill/>
                    </a:lnL>
                    <a:lnR>
                      <a:noFill/>
                    </a:lnR>
                    <a:lnT>
                      <a:noFill/>
                    </a:lnT>
                    <a:lnB>
                      <a:noFill/>
                    </a:lnB>
                    <a:solidFill>
                      <a:schemeClr val="bg1"/>
                    </a:solidFill>
                  </a:tcPr>
                </a:tc>
                <a:tc>
                  <a:txBody>
                    <a:bodyPr/>
                    <a:lstStyle/>
                    <a:p>
                      <a:pPr>
                        <a:buNone/>
                      </a:pPr>
                      <a:r>
                        <a:rPr lang="en-US" dirty="0"/>
                        <a:t>Classic</a:t>
                      </a:r>
                    </a:p>
                  </a:txBody>
                  <a:tcPr anchor="ctr">
                    <a:lnL>
                      <a:noFill/>
                    </a:lnL>
                    <a:lnR>
                      <a:noFill/>
                    </a:lnR>
                    <a:lnT>
                      <a:noFill/>
                    </a:lnT>
                    <a:lnB>
                      <a:noFill/>
                    </a:lnB>
                    <a:solidFill>
                      <a:schemeClr val="bg1"/>
                    </a:solidFill>
                  </a:tcPr>
                </a:tc>
                <a:tc>
                  <a:txBody>
                    <a:bodyPr/>
                    <a:lstStyle/>
                    <a:p>
                      <a:pPr>
                        <a:buNone/>
                      </a:pPr>
                      <a:r>
                        <a:rPr lang="en-US" b="1" dirty="0"/>
                        <a:t>Modern fonts, buttons, rounded grids</a:t>
                      </a:r>
                      <a:endParaRPr lang="en-US" dirty="0"/>
                    </a:p>
                  </a:txBody>
                  <a:tcPr anchor="ctr">
                    <a:lnL>
                      <a:noFill/>
                    </a:lnL>
                    <a:lnR>
                      <a:noFill/>
                    </a:lnR>
                    <a:lnT>
                      <a:noFill/>
                    </a:lnT>
                    <a:lnB>
                      <a:noFill/>
                    </a:lnB>
                    <a:solidFill>
                      <a:schemeClr val="bg1"/>
                    </a:solidFill>
                  </a:tcPr>
                </a:tc>
                <a:extLst>
                  <a:ext uri="{0D108BD9-81ED-4DB2-BD59-A6C34878D82A}">
                    <a16:rowId xmlns:a16="http://schemas.microsoft.com/office/drawing/2014/main" val="3809708380"/>
                  </a:ext>
                </a:extLst>
              </a:tr>
              <a:tr h="956734">
                <a:tc>
                  <a:txBody>
                    <a:bodyPr/>
                    <a:lstStyle/>
                    <a:p>
                      <a:pPr>
                        <a:buNone/>
                      </a:pPr>
                      <a:r>
                        <a:rPr lang="en-US" b="1"/>
                        <a:t>Menus</a:t>
                      </a:r>
                      <a:endParaRPr lang="en-US"/>
                    </a:p>
                  </a:txBody>
                  <a:tcPr anchor="ctr">
                    <a:lnL>
                      <a:noFill/>
                    </a:lnL>
                    <a:lnR>
                      <a:noFill/>
                    </a:lnR>
                    <a:lnT>
                      <a:noFill/>
                    </a:lnT>
                    <a:lnB>
                      <a:noFill/>
                    </a:lnB>
                    <a:solidFill>
                      <a:schemeClr val="bg1"/>
                    </a:solidFill>
                  </a:tcPr>
                </a:tc>
                <a:tc>
                  <a:txBody>
                    <a:bodyPr/>
                    <a:lstStyle/>
                    <a:p>
                      <a:pPr>
                        <a:buNone/>
                      </a:pPr>
                      <a:r>
                        <a:rPr lang="en-US"/>
                        <a:t>Static tree</a:t>
                      </a:r>
                    </a:p>
                  </a:txBody>
                  <a:tcPr anchor="ctr">
                    <a:lnL>
                      <a:noFill/>
                    </a:lnL>
                    <a:lnR>
                      <a:noFill/>
                    </a:lnR>
                    <a:lnT>
                      <a:noFill/>
                    </a:lnT>
                    <a:lnB>
                      <a:noFill/>
                    </a:lnB>
                    <a:solidFill>
                      <a:schemeClr val="bg1"/>
                    </a:solidFill>
                  </a:tcPr>
                </a:tc>
                <a:tc>
                  <a:txBody>
                    <a:bodyPr/>
                    <a:lstStyle/>
                    <a:p>
                      <a:pPr>
                        <a:buNone/>
                      </a:pPr>
                      <a:r>
                        <a:rPr lang="en-US" b="1"/>
                        <a:t>Mega Menu</a:t>
                      </a:r>
                      <a:r>
                        <a:rPr lang="en-US"/>
                        <a:t>, persistent submenu memory</a:t>
                      </a:r>
                    </a:p>
                  </a:txBody>
                  <a:tcPr anchor="ctr">
                    <a:lnL>
                      <a:noFill/>
                    </a:lnL>
                    <a:lnR>
                      <a:noFill/>
                    </a:lnR>
                    <a:lnT>
                      <a:noFill/>
                    </a:lnT>
                    <a:lnB>
                      <a:noFill/>
                    </a:lnB>
                    <a:solidFill>
                      <a:schemeClr val="bg1"/>
                    </a:solidFill>
                  </a:tcPr>
                </a:tc>
                <a:extLst>
                  <a:ext uri="{0D108BD9-81ED-4DB2-BD59-A6C34878D82A}">
                    <a16:rowId xmlns:a16="http://schemas.microsoft.com/office/drawing/2014/main" val="1087027685"/>
                  </a:ext>
                </a:extLst>
              </a:tr>
              <a:tr h="956734">
                <a:tc>
                  <a:txBody>
                    <a:bodyPr/>
                    <a:lstStyle/>
                    <a:p>
                      <a:pPr>
                        <a:buNone/>
                      </a:pPr>
                      <a:r>
                        <a:rPr lang="en-US" b="1"/>
                        <a:t>Theme Options</a:t>
                      </a:r>
                      <a:endParaRPr lang="en-US"/>
                    </a:p>
                  </a:txBody>
                  <a:tcPr anchor="ctr">
                    <a:lnL>
                      <a:noFill/>
                    </a:lnL>
                    <a:lnR>
                      <a:noFill/>
                    </a:lnR>
                    <a:lnT>
                      <a:noFill/>
                    </a:lnT>
                    <a:lnB>
                      <a:noFill/>
                    </a:lnB>
                    <a:solidFill>
                      <a:schemeClr val="bg1"/>
                    </a:solidFill>
                  </a:tcPr>
                </a:tc>
                <a:tc>
                  <a:txBody>
                    <a:bodyPr/>
                    <a:lstStyle/>
                    <a:p>
                      <a:pPr>
                        <a:buNone/>
                      </a:pPr>
                      <a:r>
                        <a:rPr lang="en-US"/>
                        <a:t>Limited</a:t>
                      </a:r>
                    </a:p>
                  </a:txBody>
                  <a:tcPr anchor="ctr">
                    <a:lnL>
                      <a:noFill/>
                    </a:lnL>
                    <a:lnR>
                      <a:noFill/>
                    </a:lnR>
                    <a:lnT>
                      <a:noFill/>
                    </a:lnT>
                    <a:lnB>
                      <a:noFill/>
                    </a:lnB>
                    <a:solidFill>
                      <a:schemeClr val="bg1"/>
                    </a:solidFill>
                  </a:tcPr>
                </a:tc>
                <a:tc>
                  <a:txBody>
                    <a:bodyPr/>
                    <a:lstStyle/>
                    <a:p>
                      <a:pPr>
                        <a:buNone/>
                      </a:pPr>
                      <a:r>
                        <a:rPr lang="en-US" dirty="0"/>
                        <a:t>Custom color themes, logo per tenant</a:t>
                      </a:r>
                    </a:p>
                  </a:txBody>
                  <a:tcPr anchor="ctr">
                    <a:lnL>
                      <a:noFill/>
                    </a:lnL>
                    <a:lnR>
                      <a:noFill/>
                    </a:lnR>
                    <a:lnT>
                      <a:noFill/>
                    </a:lnT>
                    <a:lnB>
                      <a:noFill/>
                    </a:lnB>
                    <a:solidFill>
                      <a:schemeClr val="bg1"/>
                    </a:solidFill>
                  </a:tcPr>
                </a:tc>
                <a:extLst>
                  <a:ext uri="{0D108BD9-81ED-4DB2-BD59-A6C34878D82A}">
                    <a16:rowId xmlns:a16="http://schemas.microsoft.com/office/drawing/2014/main" val="2396702805"/>
                  </a:ext>
                </a:extLst>
              </a:tr>
            </a:tbl>
          </a:graphicData>
        </a:graphic>
      </p:graphicFrame>
    </p:spTree>
    <p:extLst>
      <p:ext uri="{BB962C8B-B14F-4D97-AF65-F5344CB8AC3E}">
        <p14:creationId xmlns:p14="http://schemas.microsoft.com/office/powerpoint/2010/main" val="2826248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F04B1-33A7-D148-24D3-B5F068FD737C}"/>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25702D03-D35A-E6A8-DAD3-AEAFA743C75D}"/>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14AEAB77-8422-3C1F-F830-A6B3BD202987}"/>
              </a:ext>
            </a:extLst>
          </p:cNvPr>
          <p:cNvSpPr/>
          <p:nvPr/>
        </p:nvSpPr>
        <p:spPr>
          <a:xfrm>
            <a:off x="-1936"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1ED20FFD-64ED-8F9C-BDBC-42A0413D6DE4}"/>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8BC76FF4-A75A-AA60-4D2D-B60CE50BC65C}"/>
              </a:ext>
            </a:extLst>
          </p:cNvPr>
          <p:cNvSpPr txBox="1"/>
          <p:nvPr/>
        </p:nvSpPr>
        <p:spPr>
          <a:xfrm>
            <a:off x="881832" y="654382"/>
            <a:ext cx="10424160" cy="769441"/>
          </a:xfrm>
          <a:prstGeom prst="rect">
            <a:avLst/>
          </a:prstGeom>
          <a:noFill/>
        </p:spPr>
        <p:txBody>
          <a:bodyPr wrap="square">
            <a:spAutoFit/>
          </a:bodyPr>
          <a:lstStyle/>
          <a:p>
            <a:pPr>
              <a:defRPr sz="4400" b="1">
                <a:solidFill>
                  <a:srgbClr val="FFFFFF"/>
                </a:solidFill>
                <a:latin typeface="Calibri"/>
              </a:defRPr>
            </a:pPr>
            <a:r>
              <a:rPr lang="en-US" sz="4400" b="1" dirty="0"/>
              <a:t>7.6 to 11</a:t>
            </a:r>
            <a:endParaRPr dirty="0"/>
          </a:p>
        </p:txBody>
      </p:sp>
      <p:sp>
        <p:nvSpPr>
          <p:cNvPr id="8" name="TextBox 7">
            <a:extLst>
              <a:ext uri="{FF2B5EF4-FFF2-40B4-BE49-F238E27FC236}">
                <a16:creationId xmlns:a16="http://schemas.microsoft.com/office/drawing/2014/main" id="{79057499-37C5-F100-EC82-DA91A88E8F8C}"/>
              </a:ext>
            </a:extLst>
          </p:cNvPr>
          <p:cNvSpPr txBox="1"/>
          <p:nvPr/>
        </p:nvSpPr>
        <p:spPr>
          <a:xfrm>
            <a:off x="1453020" y="1847372"/>
            <a:ext cx="7315199" cy="461665"/>
          </a:xfrm>
          <a:prstGeom prst="rect">
            <a:avLst/>
          </a:prstGeom>
          <a:solidFill>
            <a:schemeClr val="bg1"/>
          </a:solidFill>
        </p:spPr>
        <p:txBody>
          <a:bodyPr wrap="square" rtlCol="0">
            <a:spAutoFit/>
          </a:bodyPr>
          <a:lstStyle/>
          <a:p>
            <a:r>
              <a:rPr lang="en-US" sz="2400" dirty="0"/>
              <a:t>📱 Mobility &amp; Device Support</a:t>
            </a:r>
          </a:p>
        </p:txBody>
      </p:sp>
      <p:graphicFrame>
        <p:nvGraphicFramePr>
          <p:cNvPr id="7" name="Table 6">
            <a:extLst>
              <a:ext uri="{FF2B5EF4-FFF2-40B4-BE49-F238E27FC236}">
                <a16:creationId xmlns:a16="http://schemas.microsoft.com/office/drawing/2014/main" id="{7F91696E-63AD-0978-1B35-0F514B2CBFB7}"/>
              </a:ext>
            </a:extLst>
          </p:cNvPr>
          <p:cNvGraphicFramePr>
            <a:graphicFrameLocks noGrp="1"/>
          </p:cNvGraphicFramePr>
          <p:nvPr>
            <p:extLst>
              <p:ext uri="{D42A27DB-BD31-4B8C-83A1-F6EECF244321}">
                <p14:modId xmlns:p14="http://schemas.microsoft.com/office/powerpoint/2010/main" val="2919717070"/>
              </p:ext>
            </p:extLst>
          </p:nvPr>
        </p:nvGraphicFramePr>
        <p:xfrm>
          <a:off x="1453019" y="2740256"/>
          <a:ext cx="8880954" cy="3660544"/>
        </p:xfrm>
        <a:graphic>
          <a:graphicData uri="http://schemas.openxmlformats.org/drawingml/2006/table">
            <a:tbl>
              <a:tblPr/>
              <a:tblGrid>
                <a:gridCol w="2960318">
                  <a:extLst>
                    <a:ext uri="{9D8B030D-6E8A-4147-A177-3AD203B41FA5}">
                      <a16:colId xmlns:a16="http://schemas.microsoft.com/office/drawing/2014/main" val="709833553"/>
                    </a:ext>
                  </a:extLst>
                </a:gridCol>
                <a:gridCol w="2960318">
                  <a:extLst>
                    <a:ext uri="{9D8B030D-6E8A-4147-A177-3AD203B41FA5}">
                      <a16:colId xmlns:a16="http://schemas.microsoft.com/office/drawing/2014/main" val="3581853964"/>
                    </a:ext>
                  </a:extLst>
                </a:gridCol>
                <a:gridCol w="2960318">
                  <a:extLst>
                    <a:ext uri="{9D8B030D-6E8A-4147-A177-3AD203B41FA5}">
                      <a16:colId xmlns:a16="http://schemas.microsoft.com/office/drawing/2014/main" val="2427678352"/>
                    </a:ext>
                  </a:extLst>
                </a:gridCol>
              </a:tblGrid>
              <a:tr h="457568">
                <a:tc>
                  <a:txBody>
                    <a:bodyPr/>
                    <a:lstStyle/>
                    <a:p>
                      <a:pPr>
                        <a:buNone/>
                      </a:pPr>
                      <a:r>
                        <a:rPr lang="en-US" b="1" u="sng"/>
                        <a:t>Capability</a:t>
                      </a:r>
                    </a:p>
                  </a:txBody>
                  <a:tcPr anchor="ctr">
                    <a:lnL>
                      <a:noFill/>
                    </a:lnL>
                    <a:lnR>
                      <a:noFill/>
                    </a:lnR>
                    <a:lnT>
                      <a:noFill/>
                    </a:lnT>
                    <a:lnB>
                      <a:noFill/>
                    </a:lnB>
                    <a:solidFill>
                      <a:schemeClr val="bg1"/>
                    </a:solidFill>
                  </a:tcPr>
                </a:tc>
                <a:tc>
                  <a:txBody>
                    <a:bodyPr/>
                    <a:lstStyle/>
                    <a:p>
                      <a:pPr>
                        <a:buNone/>
                      </a:pPr>
                      <a:r>
                        <a:rPr lang="en-US" b="1" u="sng"/>
                        <a:t>WISE 7.6</a:t>
                      </a:r>
                    </a:p>
                  </a:txBody>
                  <a:tcPr anchor="ctr">
                    <a:lnL>
                      <a:noFill/>
                    </a:lnL>
                    <a:lnR>
                      <a:noFill/>
                    </a:lnR>
                    <a:lnT>
                      <a:noFill/>
                    </a:lnT>
                    <a:lnB>
                      <a:noFill/>
                    </a:lnB>
                    <a:solidFill>
                      <a:schemeClr val="bg1"/>
                    </a:solidFill>
                  </a:tcPr>
                </a:tc>
                <a:tc>
                  <a:txBody>
                    <a:bodyPr/>
                    <a:lstStyle/>
                    <a:p>
                      <a:pPr>
                        <a:buNone/>
                      </a:pPr>
                      <a:r>
                        <a:rPr lang="en-US" b="1" u="sng" dirty="0"/>
                        <a:t>WISE 11</a:t>
                      </a:r>
                    </a:p>
                  </a:txBody>
                  <a:tcPr anchor="ctr">
                    <a:lnL>
                      <a:noFill/>
                    </a:lnL>
                    <a:lnR>
                      <a:noFill/>
                    </a:lnR>
                    <a:lnT>
                      <a:noFill/>
                    </a:lnT>
                    <a:lnB>
                      <a:noFill/>
                    </a:lnB>
                    <a:solidFill>
                      <a:schemeClr val="bg1"/>
                    </a:solidFill>
                  </a:tcPr>
                </a:tc>
                <a:extLst>
                  <a:ext uri="{0D108BD9-81ED-4DB2-BD59-A6C34878D82A}">
                    <a16:rowId xmlns:a16="http://schemas.microsoft.com/office/drawing/2014/main" val="2031627667"/>
                  </a:ext>
                </a:extLst>
              </a:tr>
              <a:tr h="800744">
                <a:tc>
                  <a:txBody>
                    <a:bodyPr/>
                    <a:lstStyle/>
                    <a:p>
                      <a:pPr>
                        <a:buNone/>
                      </a:pPr>
                      <a:r>
                        <a:rPr lang="en-US" b="1"/>
                        <a:t>Mobile Device Compatibility</a:t>
                      </a:r>
                      <a:endParaRPr lang="en-US"/>
                    </a:p>
                  </a:txBody>
                  <a:tcPr anchor="ctr">
                    <a:lnL>
                      <a:noFill/>
                    </a:lnL>
                    <a:lnR>
                      <a:noFill/>
                    </a:lnR>
                    <a:lnT>
                      <a:noFill/>
                    </a:lnT>
                    <a:lnB>
                      <a:noFill/>
                    </a:lnB>
                    <a:solidFill>
                      <a:schemeClr val="bg1"/>
                    </a:solidFill>
                  </a:tcPr>
                </a:tc>
                <a:tc>
                  <a:txBody>
                    <a:bodyPr/>
                    <a:lstStyle/>
                    <a:p>
                      <a:pPr>
                        <a:buNone/>
                      </a:pPr>
                      <a:r>
                        <a:rPr lang="en-US"/>
                        <a:t>Limited Android</a:t>
                      </a:r>
                    </a:p>
                  </a:txBody>
                  <a:tcPr anchor="ctr">
                    <a:lnL>
                      <a:noFill/>
                    </a:lnL>
                    <a:lnR>
                      <a:noFill/>
                    </a:lnR>
                    <a:lnT>
                      <a:noFill/>
                    </a:lnT>
                    <a:lnB>
                      <a:noFill/>
                    </a:lnB>
                    <a:solidFill>
                      <a:schemeClr val="bg1"/>
                    </a:solidFill>
                  </a:tcPr>
                </a:tc>
                <a:tc>
                  <a:txBody>
                    <a:bodyPr/>
                    <a:lstStyle/>
                    <a:p>
                      <a:pPr>
                        <a:buNone/>
                      </a:pPr>
                      <a:r>
                        <a:rPr lang="fr-FR" b="1"/>
                        <a:t>Universal Android App</a:t>
                      </a:r>
                      <a:r>
                        <a:rPr lang="fr-FR"/>
                        <a:t>, </a:t>
                      </a:r>
                      <a:r>
                        <a:rPr lang="fr-FR" b="1"/>
                        <a:t>iOS App (on-premises)</a:t>
                      </a:r>
                      <a:endParaRPr lang="fr-FR"/>
                    </a:p>
                  </a:txBody>
                  <a:tcPr anchor="ctr">
                    <a:lnL>
                      <a:noFill/>
                    </a:lnL>
                    <a:lnR>
                      <a:noFill/>
                    </a:lnR>
                    <a:lnT>
                      <a:noFill/>
                    </a:lnT>
                    <a:lnB>
                      <a:noFill/>
                    </a:lnB>
                    <a:solidFill>
                      <a:schemeClr val="bg1"/>
                    </a:solidFill>
                  </a:tcPr>
                </a:tc>
                <a:extLst>
                  <a:ext uri="{0D108BD9-81ED-4DB2-BD59-A6C34878D82A}">
                    <a16:rowId xmlns:a16="http://schemas.microsoft.com/office/drawing/2014/main" val="1670593751"/>
                  </a:ext>
                </a:extLst>
              </a:tr>
              <a:tr h="800744">
                <a:tc>
                  <a:txBody>
                    <a:bodyPr/>
                    <a:lstStyle/>
                    <a:p>
                      <a:pPr>
                        <a:buNone/>
                      </a:pPr>
                      <a:r>
                        <a:rPr lang="en-US" b="1"/>
                        <a:t>Performance</a:t>
                      </a:r>
                      <a:endParaRPr lang="en-US"/>
                    </a:p>
                  </a:txBody>
                  <a:tcPr anchor="ctr">
                    <a:lnL>
                      <a:noFill/>
                    </a:lnL>
                    <a:lnR>
                      <a:noFill/>
                    </a:lnR>
                    <a:lnT>
                      <a:noFill/>
                    </a:lnT>
                    <a:lnB>
                      <a:noFill/>
                    </a:lnB>
                    <a:solidFill>
                      <a:schemeClr val="bg1"/>
                    </a:solidFill>
                  </a:tcPr>
                </a:tc>
                <a:tc>
                  <a:txBody>
                    <a:bodyPr/>
                    <a:lstStyle/>
                    <a:p>
                      <a:pPr>
                        <a:buNone/>
                      </a:pPr>
                      <a:r>
                        <a:rPr lang="en-US"/>
                        <a:t>Basic</a:t>
                      </a:r>
                    </a:p>
                  </a:txBody>
                  <a:tcPr anchor="ctr">
                    <a:lnL>
                      <a:noFill/>
                    </a:lnL>
                    <a:lnR>
                      <a:noFill/>
                    </a:lnR>
                    <a:lnT>
                      <a:noFill/>
                    </a:lnT>
                    <a:lnB>
                      <a:noFill/>
                    </a:lnB>
                    <a:solidFill>
                      <a:schemeClr val="bg1"/>
                    </a:solidFill>
                  </a:tcPr>
                </a:tc>
                <a:tc>
                  <a:txBody>
                    <a:bodyPr/>
                    <a:lstStyle/>
                    <a:p>
                      <a:pPr>
                        <a:buNone/>
                      </a:pPr>
                      <a:r>
                        <a:rPr lang="en-US" b="1"/>
                        <a:t>SQL-based speed</a:t>
                      </a:r>
                      <a:r>
                        <a:rPr lang="en-US"/>
                        <a:t>, improved responsiveness</a:t>
                      </a:r>
                    </a:p>
                  </a:txBody>
                  <a:tcPr anchor="ctr">
                    <a:lnL>
                      <a:noFill/>
                    </a:lnL>
                    <a:lnR>
                      <a:noFill/>
                    </a:lnR>
                    <a:lnT>
                      <a:noFill/>
                    </a:lnT>
                    <a:lnB>
                      <a:noFill/>
                    </a:lnB>
                    <a:solidFill>
                      <a:schemeClr val="bg1"/>
                    </a:solidFill>
                  </a:tcPr>
                </a:tc>
                <a:extLst>
                  <a:ext uri="{0D108BD9-81ED-4DB2-BD59-A6C34878D82A}">
                    <a16:rowId xmlns:a16="http://schemas.microsoft.com/office/drawing/2014/main" val="1316096830"/>
                  </a:ext>
                </a:extLst>
              </a:tr>
              <a:tr h="800744">
                <a:tc>
                  <a:txBody>
                    <a:bodyPr/>
                    <a:lstStyle/>
                    <a:p>
                      <a:pPr>
                        <a:buNone/>
                      </a:pPr>
                      <a:r>
                        <a:rPr lang="en-US" b="1"/>
                        <a:t>Mandatory Scanning</a:t>
                      </a:r>
                      <a:endParaRPr lang="en-US"/>
                    </a:p>
                  </a:txBody>
                  <a:tcPr anchor="ctr">
                    <a:lnL>
                      <a:noFill/>
                    </a:lnL>
                    <a:lnR>
                      <a:noFill/>
                    </a:lnR>
                    <a:lnT>
                      <a:noFill/>
                    </a:lnT>
                    <a:lnB>
                      <a:noFill/>
                    </a:lnB>
                    <a:solidFill>
                      <a:schemeClr val="bg1"/>
                    </a:solidFill>
                  </a:tcPr>
                </a:tc>
                <a:tc>
                  <a:txBody>
                    <a:bodyPr/>
                    <a:lstStyle/>
                    <a:p>
                      <a:pPr>
                        <a:buNone/>
                      </a:pPr>
                      <a:r>
                        <a:rPr lang="en-US"/>
                        <a:t>Optional</a:t>
                      </a:r>
                    </a:p>
                  </a:txBody>
                  <a:tcPr anchor="ctr">
                    <a:lnL>
                      <a:noFill/>
                    </a:lnL>
                    <a:lnR>
                      <a:noFill/>
                    </a:lnR>
                    <a:lnT>
                      <a:noFill/>
                    </a:lnT>
                    <a:lnB>
                      <a:noFill/>
                    </a:lnB>
                    <a:solidFill>
                      <a:schemeClr val="bg1"/>
                    </a:solidFill>
                  </a:tcPr>
                </a:tc>
                <a:tc>
                  <a:txBody>
                    <a:bodyPr/>
                    <a:lstStyle/>
                    <a:p>
                      <a:pPr>
                        <a:buNone/>
                      </a:pPr>
                      <a:r>
                        <a:rPr lang="en-US"/>
                        <a:t>Enforced for locations &amp; Pack IDs (reduces errors)</a:t>
                      </a:r>
                    </a:p>
                  </a:txBody>
                  <a:tcPr anchor="ctr">
                    <a:lnL>
                      <a:noFill/>
                    </a:lnL>
                    <a:lnR>
                      <a:noFill/>
                    </a:lnR>
                    <a:lnT>
                      <a:noFill/>
                    </a:lnT>
                    <a:lnB>
                      <a:noFill/>
                    </a:lnB>
                    <a:solidFill>
                      <a:schemeClr val="bg1"/>
                    </a:solidFill>
                  </a:tcPr>
                </a:tc>
                <a:extLst>
                  <a:ext uri="{0D108BD9-81ED-4DB2-BD59-A6C34878D82A}">
                    <a16:rowId xmlns:a16="http://schemas.microsoft.com/office/drawing/2014/main" val="2993466034"/>
                  </a:ext>
                </a:extLst>
              </a:tr>
              <a:tr h="800744">
                <a:tc>
                  <a:txBody>
                    <a:bodyPr/>
                    <a:lstStyle/>
                    <a:p>
                      <a:pPr>
                        <a:buNone/>
                      </a:pPr>
                      <a:r>
                        <a:rPr lang="en-US" b="1"/>
                        <a:t>Custom Logos</a:t>
                      </a:r>
                      <a:endParaRPr lang="en-US"/>
                    </a:p>
                  </a:txBody>
                  <a:tcPr anchor="ctr">
                    <a:lnL>
                      <a:noFill/>
                    </a:lnL>
                    <a:lnR>
                      <a:noFill/>
                    </a:lnR>
                    <a:lnT>
                      <a:noFill/>
                    </a:lnT>
                    <a:lnB>
                      <a:noFill/>
                    </a:lnB>
                    <a:solidFill>
                      <a:schemeClr val="bg1"/>
                    </a:solidFill>
                  </a:tcPr>
                </a:tc>
                <a:tc>
                  <a:txBody>
                    <a:bodyPr/>
                    <a:lstStyle/>
                    <a:p>
                      <a:pPr>
                        <a:buNone/>
                      </a:pPr>
                      <a:r>
                        <a:rPr lang="en-US"/>
                        <a:t>Not supported</a:t>
                      </a:r>
                    </a:p>
                  </a:txBody>
                  <a:tcPr anchor="ctr">
                    <a:lnL>
                      <a:noFill/>
                    </a:lnL>
                    <a:lnR>
                      <a:noFill/>
                    </a:lnR>
                    <a:lnT>
                      <a:noFill/>
                    </a:lnT>
                    <a:lnB>
                      <a:noFill/>
                    </a:lnB>
                    <a:solidFill>
                      <a:schemeClr val="bg1"/>
                    </a:solidFill>
                  </a:tcPr>
                </a:tc>
                <a:tc>
                  <a:txBody>
                    <a:bodyPr/>
                    <a:lstStyle/>
                    <a:p>
                      <a:pPr>
                        <a:buNone/>
                      </a:pPr>
                      <a:r>
                        <a:rPr lang="en-US" dirty="0"/>
                        <a:t>Supported at login screen and mobile views</a:t>
                      </a:r>
                    </a:p>
                  </a:txBody>
                  <a:tcPr anchor="ctr">
                    <a:lnL>
                      <a:noFill/>
                    </a:lnL>
                    <a:lnR>
                      <a:noFill/>
                    </a:lnR>
                    <a:lnT>
                      <a:noFill/>
                    </a:lnT>
                    <a:lnB>
                      <a:noFill/>
                    </a:lnB>
                    <a:solidFill>
                      <a:schemeClr val="bg1"/>
                    </a:solidFill>
                  </a:tcPr>
                </a:tc>
                <a:extLst>
                  <a:ext uri="{0D108BD9-81ED-4DB2-BD59-A6C34878D82A}">
                    <a16:rowId xmlns:a16="http://schemas.microsoft.com/office/drawing/2014/main" val="658744503"/>
                  </a:ext>
                </a:extLst>
              </a:tr>
            </a:tbl>
          </a:graphicData>
        </a:graphic>
      </p:graphicFrame>
    </p:spTree>
    <p:extLst>
      <p:ext uri="{BB962C8B-B14F-4D97-AF65-F5344CB8AC3E}">
        <p14:creationId xmlns:p14="http://schemas.microsoft.com/office/powerpoint/2010/main" val="111073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34A77-2530-E5F6-1F8B-B050BB5FB3F0}"/>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537450F7-6557-5EED-C0A9-25A6383B8BD9}"/>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11444FF3-8133-F2DF-F4EE-5FDB2F1E680D}"/>
              </a:ext>
            </a:extLst>
          </p:cNvPr>
          <p:cNvSpPr/>
          <p:nvPr/>
        </p:nvSpPr>
        <p:spPr>
          <a:xfrm>
            <a:off x="-1936"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D7ADCEC3-34FF-9EF4-FA5B-0FA0D813B147}"/>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AE86A3DD-3054-C1F7-8861-DB539F9C7640}"/>
              </a:ext>
            </a:extLst>
          </p:cNvPr>
          <p:cNvSpPr txBox="1"/>
          <p:nvPr/>
        </p:nvSpPr>
        <p:spPr>
          <a:xfrm>
            <a:off x="881832" y="654382"/>
            <a:ext cx="10424160" cy="769441"/>
          </a:xfrm>
          <a:prstGeom prst="rect">
            <a:avLst/>
          </a:prstGeom>
          <a:noFill/>
        </p:spPr>
        <p:txBody>
          <a:bodyPr wrap="square">
            <a:spAutoFit/>
          </a:bodyPr>
          <a:lstStyle/>
          <a:p>
            <a:pPr>
              <a:defRPr sz="4400" b="1">
                <a:solidFill>
                  <a:srgbClr val="FFFFFF"/>
                </a:solidFill>
                <a:latin typeface="Calibri"/>
              </a:defRPr>
            </a:pPr>
            <a:r>
              <a:rPr lang="en-US" sz="4400" b="1" dirty="0"/>
              <a:t>7.6 to 11</a:t>
            </a:r>
            <a:endParaRPr dirty="0"/>
          </a:p>
        </p:txBody>
      </p:sp>
      <p:sp>
        <p:nvSpPr>
          <p:cNvPr id="8" name="TextBox 7">
            <a:extLst>
              <a:ext uri="{FF2B5EF4-FFF2-40B4-BE49-F238E27FC236}">
                <a16:creationId xmlns:a16="http://schemas.microsoft.com/office/drawing/2014/main" id="{DCED025F-C62F-214E-503B-478ED9F246CC}"/>
              </a:ext>
            </a:extLst>
          </p:cNvPr>
          <p:cNvSpPr txBox="1"/>
          <p:nvPr/>
        </p:nvSpPr>
        <p:spPr>
          <a:xfrm>
            <a:off x="1453020" y="1881317"/>
            <a:ext cx="7315199" cy="461665"/>
          </a:xfrm>
          <a:prstGeom prst="rect">
            <a:avLst/>
          </a:prstGeom>
          <a:solidFill>
            <a:schemeClr val="bg1"/>
          </a:solidFill>
        </p:spPr>
        <p:txBody>
          <a:bodyPr wrap="square" rtlCol="0">
            <a:spAutoFit/>
          </a:bodyPr>
          <a:lstStyle/>
          <a:p>
            <a:r>
              <a:rPr lang="en-US" sz="2400" dirty="0"/>
              <a:t>🏭 Functional Upgrades</a:t>
            </a:r>
          </a:p>
        </p:txBody>
      </p:sp>
      <p:sp>
        <p:nvSpPr>
          <p:cNvPr id="12" name="TextBox 11">
            <a:extLst>
              <a:ext uri="{FF2B5EF4-FFF2-40B4-BE49-F238E27FC236}">
                <a16:creationId xmlns:a16="http://schemas.microsoft.com/office/drawing/2014/main" id="{03B214F9-6049-1431-E00C-DC7868CE75EB}"/>
              </a:ext>
            </a:extLst>
          </p:cNvPr>
          <p:cNvSpPr txBox="1"/>
          <p:nvPr/>
        </p:nvSpPr>
        <p:spPr>
          <a:xfrm>
            <a:off x="1453020" y="2800477"/>
            <a:ext cx="8242125" cy="2741776"/>
          </a:xfrm>
          <a:prstGeom prst="rect">
            <a:avLst/>
          </a:prstGeom>
          <a:solidFill>
            <a:schemeClr val="bg1"/>
          </a:solidFill>
        </p:spPr>
        <p:txBody>
          <a:bodyPr wrap="square" rtlCol="0">
            <a:spAutoFit/>
          </a:bodyPr>
          <a:lstStyle/>
          <a:p>
            <a:pPr lvl="0" defTabSz="914400" eaLnBrk="0" fontAlgn="base" hangingPunct="0">
              <a:lnSpc>
                <a:spcPct val="250000"/>
              </a:lnSpc>
              <a:spcBef>
                <a:spcPct val="0"/>
              </a:spcBef>
              <a:spcAft>
                <a:spcPct val="0"/>
              </a:spcAft>
              <a:buFontTx/>
              <a:buChar char="•"/>
            </a:pPr>
            <a:r>
              <a:rPr lang="en-US" altLang="en-US" b="1" dirty="0">
                <a:latin typeface="Arial" panose="020B0604020202020204" pitchFamily="34" charset="0"/>
              </a:rPr>
              <a:t>Allocation by Task Plan</a:t>
            </a:r>
            <a:r>
              <a:rPr lang="en-US" altLang="en-US" dirty="0">
                <a:latin typeface="Arial" panose="020B0604020202020204" pitchFamily="34" charset="0"/>
              </a:rPr>
              <a:t>: Now restricts inventory allocation by plan zones.</a:t>
            </a:r>
          </a:p>
          <a:p>
            <a:pPr lvl="0" defTabSz="914400" eaLnBrk="0" fontAlgn="base" hangingPunct="0">
              <a:lnSpc>
                <a:spcPct val="250000"/>
              </a:lnSpc>
              <a:spcBef>
                <a:spcPct val="0"/>
              </a:spcBef>
              <a:spcAft>
                <a:spcPct val="0"/>
              </a:spcAft>
              <a:buFontTx/>
              <a:buChar char="•"/>
            </a:pPr>
            <a:r>
              <a:rPr lang="en-US" altLang="en-US" b="1" dirty="0">
                <a:latin typeface="Arial" panose="020B0604020202020204" pitchFamily="34" charset="0"/>
              </a:rPr>
              <a:t>Replenishment Manager</a:t>
            </a:r>
            <a:r>
              <a:rPr lang="en-US" altLang="en-US" dirty="0">
                <a:latin typeface="Arial" panose="020B0604020202020204" pitchFamily="34" charset="0"/>
              </a:rPr>
              <a:t>: Centralized replenishment task generation.</a:t>
            </a:r>
          </a:p>
          <a:p>
            <a:pPr lvl="0" defTabSz="914400" eaLnBrk="0" fontAlgn="base" hangingPunct="0">
              <a:lnSpc>
                <a:spcPct val="250000"/>
              </a:lnSpc>
              <a:spcBef>
                <a:spcPct val="0"/>
              </a:spcBef>
              <a:spcAft>
                <a:spcPct val="0"/>
              </a:spcAft>
              <a:buFontTx/>
              <a:buChar char="•"/>
            </a:pPr>
            <a:r>
              <a:rPr lang="en-US" altLang="en-US" b="1" dirty="0" err="1">
                <a:latin typeface="Arial" panose="020B0604020202020204" pitchFamily="34" charset="0"/>
              </a:rPr>
              <a:t>PickWhilePick</a:t>
            </a:r>
            <a:r>
              <a:rPr lang="en-US" altLang="en-US" dirty="0">
                <a:latin typeface="Arial" panose="020B0604020202020204" pitchFamily="34" charset="0"/>
              </a:rPr>
              <a:t>: Cartons created live during picking (ideal for e-com).</a:t>
            </a:r>
          </a:p>
          <a:p>
            <a:pPr lvl="0" defTabSz="914400" eaLnBrk="0" fontAlgn="base" hangingPunct="0">
              <a:lnSpc>
                <a:spcPct val="250000"/>
              </a:lnSpc>
              <a:spcBef>
                <a:spcPct val="0"/>
              </a:spcBef>
              <a:spcAft>
                <a:spcPct val="0"/>
              </a:spcAft>
              <a:buFontTx/>
              <a:buChar char="•"/>
            </a:pPr>
            <a:r>
              <a:rPr lang="en-US" altLang="en-US" b="1" dirty="0">
                <a:latin typeface="Arial" panose="020B0604020202020204" pitchFamily="34" charset="0"/>
              </a:rPr>
              <a:t>Cart Picking Enhancements</a:t>
            </a:r>
            <a:r>
              <a:rPr lang="en-US" altLang="en-US" dirty="0">
                <a:latin typeface="Arial" panose="020B0604020202020204" pitchFamily="34" charset="0"/>
              </a:rPr>
              <a:t>: Real-time tote format guidance.</a:t>
            </a:r>
          </a:p>
        </p:txBody>
      </p:sp>
    </p:spTree>
    <p:extLst>
      <p:ext uri="{BB962C8B-B14F-4D97-AF65-F5344CB8AC3E}">
        <p14:creationId xmlns:p14="http://schemas.microsoft.com/office/powerpoint/2010/main" val="2785787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234CD-FF3D-7D36-2436-1C4A372FDF65}"/>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674A4ACD-E140-AB19-6A3D-1CA5AF65672A}"/>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8E9632EB-9262-A753-87CA-13A6ADA66C3C}"/>
              </a:ext>
            </a:extLst>
          </p:cNvPr>
          <p:cNvSpPr/>
          <p:nvPr/>
        </p:nvSpPr>
        <p:spPr>
          <a:xfrm>
            <a:off x="-1936"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6C9BE8D0-3382-AFFB-9A04-4F97C8A39081}"/>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1A7F115E-A473-A73C-54A1-EE186C6FAE7F}"/>
              </a:ext>
            </a:extLst>
          </p:cNvPr>
          <p:cNvSpPr txBox="1"/>
          <p:nvPr/>
        </p:nvSpPr>
        <p:spPr>
          <a:xfrm>
            <a:off x="881832" y="654382"/>
            <a:ext cx="10424160" cy="769441"/>
          </a:xfrm>
          <a:prstGeom prst="rect">
            <a:avLst/>
          </a:prstGeom>
          <a:noFill/>
        </p:spPr>
        <p:txBody>
          <a:bodyPr wrap="square">
            <a:spAutoFit/>
          </a:bodyPr>
          <a:lstStyle/>
          <a:p>
            <a:pPr>
              <a:defRPr sz="4400" b="1">
                <a:solidFill>
                  <a:srgbClr val="FFFFFF"/>
                </a:solidFill>
                <a:latin typeface="Calibri"/>
              </a:defRPr>
            </a:pPr>
            <a:r>
              <a:rPr lang="en-US" sz="4400" b="1" dirty="0"/>
              <a:t>7.6 to 11</a:t>
            </a:r>
            <a:endParaRPr dirty="0"/>
          </a:p>
        </p:txBody>
      </p:sp>
      <p:sp>
        <p:nvSpPr>
          <p:cNvPr id="8" name="TextBox 7">
            <a:extLst>
              <a:ext uri="{FF2B5EF4-FFF2-40B4-BE49-F238E27FC236}">
                <a16:creationId xmlns:a16="http://schemas.microsoft.com/office/drawing/2014/main" id="{C0EE9337-E163-61FB-85D8-D4579F7132FB}"/>
              </a:ext>
            </a:extLst>
          </p:cNvPr>
          <p:cNvSpPr txBox="1"/>
          <p:nvPr/>
        </p:nvSpPr>
        <p:spPr>
          <a:xfrm>
            <a:off x="1453019" y="1821391"/>
            <a:ext cx="7315199" cy="461665"/>
          </a:xfrm>
          <a:prstGeom prst="rect">
            <a:avLst/>
          </a:prstGeom>
          <a:solidFill>
            <a:schemeClr val="bg1"/>
          </a:solidFill>
        </p:spPr>
        <p:txBody>
          <a:bodyPr wrap="square" rtlCol="0">
            <a:spAutoFit/>
          </a:bodyPr>
          <a:lstStyle/>
          <a:p>
            <a:r>
              <a:rPr lang="en-US" sz="2400" dirty="0"/>
              <a:t>🔐 Security &amp; Admin Controls</a:t>
            </a:r>
          </a:p>
        </p:txBody>
      </p:sp>
      <p:graphicFrame>
        <p:nvGraphicFramePr>
          <p:cNvPr id="6" name="Table 5">
            <a:extLst>
              <a:ext uri="{FF2B5EF4-FFF2-40B4-BE49-F238E27FC236}">
                <a16:creationId xmlns:a16="http://schemas.microsoft.com/office/drawing/2014/main" id="{18D2C03B-3222-B6FF-FD5E-F9964435F853}"/>
              </a:ext>
            </a:extLst>
          </p:cNvPr>
          <p:cNvGraphicFramePr>
            <a:graphicFrameLocks noGrp="1"/>
          </p:cNvGraphicFramePr>
          <p:nvPr>
            <p:extLst>
              <p:ext uri="{D42A27DB-BD31-4B8C-83A1-F6EECF244321}">
                <p14:modId xmlns:p14="http://schemas.microsoft.com/office/powerpoint/2010/main" val="2635891484"/>
              </p:ext>
            </p:extLst>
          </p:nvPr>
        </p:nvGraphicFramePr>
        <p:xfrm>
          <a:off x="1453019" y="2641369"/>
          <a:ext cx="9056319" cy="3562249"/>
        </p:xfrm>
        <a:graphic>
          <a:graphicData uri="http://schemas.openxmlformats.org/drawingml/2006/table">
            <a:tbl>
              <a:tblPr/>
              <a:tblGrid>
                <a:gridCol w="3018773">
                  <a:extLst>
                    <a:ext uri="{9D8B030D-6E8A-4147-A177-3AD203B41FA5}">
                      <a16:colId xmlns:a16="http://schemas.microsoft.com/office/drawing/2014/main" val="1711798541"/>
                    </a:ext>
                  </a:extLst>
                </a:gridCol>
                <a:gridCol w="3018773">
                  <a:extLst>
                    <a:ext uri="{9D8B030D-6E8A-4147-A177-3AD203B41FA5}">
                      <a16:colId xmlns:a16="http://schemas.microsoft.com/office/drawing/2014/main" val="3942237443"/>
                    </a:ext>
                  </a:extLst>
                </a:gridCol>
                <a:gridCol w="3018773">
                  <a:extLst>
                    <a:ext uri="{9D8B030D-6E8A-4147-A177-3AD203B41FA5}">
                      <a16:colId xmlns:a16="http://schemas.microsoft.com/office/drawing/2014/main" val="2913218646"/>
                    </a:ext>
                  </a:extLst>
                </a:gridCol>
              </a:tblGrid>
              <a:tr h="445281">
                <a:tc>
                  <a:txBody>
                    <a:bodyPr/>
                    <a:lstStyle/>
                    <a:p>
                      <a:pPr>
                        <a:buNone/>
                      </a:pPr>
                      <a:r>
                        <a:rPr lang="en-US" b="1" u="sng"/>
                        <a:t>Security</a:t>
                      </a:r>
                    </a:p>
                  </a:txBody>
                  <a:tcPr anchor="ctr">
                    <a:lnL>
                      <a:noFill/>
                    </a:lnL>
                    <a:lnR>
                      <a:noFill/>
                    </a:lnR>
                    <a:lnT>
                      <a:noFill/>
                    </a:lnT>
                    <a:lnB>
                      <a:noFill/>
                    </a:lnB>
                    <a:solidFill>
                      <a:schemeClr val="bg1"/>
                    </a:solidFill>
                  </a:tcPr>
                </a:tc>
                <a:tc>
                  <a:txBody>
                    <a:bodyPr/>
                    <a:lstStyle/>
                    <a:p>
                      <a:pPr>
                        <a:buNone/>
                      </a:pPr>
                      <a:r>
                        <a:rPr lang="en-US" b="1" u="sng"/>
                        <a:t>WISE 7.6</a:t>
                      </a:r>
                    </a:p>
                  </a:txBody>
                  <a:tcPr anchor="ctr">
                    <a:lnL>
                      <a:noFill/>
                    </a:lnL>
                    <a:lnR>
                      <a:noFill/>
                    </a:lnR>
                    <a:lnT>
                      <a:noFill/>
                    </a:lnT>
                    <a:lnB>
                      <a:noFill/>
                    </a:lnB>
                    <a:solidFill>
                      <a:schemeClr val="bg1"/>
                    </a:solidFill>
                  </a:tcPr>
                </a:tc>
                <a:tc>
                  <a:txBody>
                    <a:bodyPr/>
                    <a:lstStyle/>
                    <a:p>
                      <a:pPr>
                        <a:buNone/>
                      </a:pPr>
                      <a:r>
                        <a:rPr lang="en-US" b="1" u="sng" dirty="0"/>
                        <a:t>WISE 11</a:t>
                      </a:r>
                    </a:p>
                  </a:txBody>
                  <a:tcPr anchor="ctr">
                    <a:lnL>
                      <a:noFill/>
                    </a:lnL>
                    <a:lnR>
                      <a:noFill/>
                    </a:lnR>
                    <a:lnT>
                      <a:noFill/>
                    </a:lnT>
                    <a:lnB>
                      <a:noFill/>
                    </a:lnB>
                    <a:solidFill>
                      <a:schemeClr val="bg1"/>
                    </a:solidFill>
                  </a:tcPr>
                </a:tc>
                <a:extLst>
                  <a:ext uri="{0D108BD9-81ED-4DB2-BD59-A6C34878D82A}">
                    <a16:rowId xmlns:a16="http://schemas.microsoft.com/office/drawing/2014/main" val="2744398065"/>
                  </a:ext>
                </a:extLst>
              </a:tr>
              <a:tr h="779242">
                <a:tc>
                  <a:txBody>
                    <a:bodyPr/>
                    <a:lstStyle/>
                    <a:p>
                      <a:pPr>
                        <a:buNone/>
                      </a:pPr>
                      <a:r>
                        <a:rPr lang="en-US" b="1"/>
                        <a:t>2FA</a:t>
                      </a:r>
                      <a:endParaRPr lang="en-US"/>
                    </a:p>
                  </a:txBody>
                  <a:tcPr anchor="ctr">
                    <a:lnL>
                      <a:noFill/>
                    </a:lnL>
                    <a:lnR>
                      <a:noFill/>
                    </a:lnR>
                    <a:lnT>
                      <a:noFill/>
                    </a:lnT>
                    <a:lnB>
                      <a:noFill/>
                    </a:lnB>
                    <a:solidFill>
                      <a:schemeClr val="bg1"/>
                    </a:solidFill>
                  </a:tcPr>
                </a:tc>
                <a:tc>
                  <a:txBody>
                    <a:bodyPr/>
                    <a:lstStyle/>
                    <a:p>
                      <a:pPr>
                        <a:buNone/>
                      </a:pPr>
                      <a:r>
                        <a:rPr lang="en-US"/>
                        <a:t>Not available</a:t>
                      </a:r>
                    </a:p>
                  </a:txBody>
                  <a:tcPr anchor="ctr">
                    <a:lnL>
                      <a:noFill/>
                    </a:lnL>
                    <a:lnR>
                      <a:noFill/>
                    </a:lnR>
                    <a:lnT>
                      <a:noFill/>
                    </a:lnT>
                    <a:lnB>
                      <a:noFill/>
                    </a:lnB>
                    <a:solidFill>
                      <a:schemeClr val="bg1"/>
                    </a:solidFill>
                  </a:tcPr>
                </a:tc>
                <a:tc>
                  <a:txBody>
                    <a:bodyPr/>
                    <a:lstStyle/>
                    <a:p>
                      <a:pPr>
                        <a:buNone/>
                      </a:pPr>
                      <a:r>
                        <a:rPr lang="en-US"/>
                        <a:t>✅ </a:t>
                      </a:r>
                      <a:r>
                        <a:rPr lang="en-US" b="1"/>
                        <a:t>Two-Factor Authentication</a:t>
                      </a:r>
                      <a:endParaRPr lang="en-US"/>
                    </a:p>
                  </a:txBody>
                  <a:tcPr anchor="ctr">
                    <a:lnL>
                      <a:noFill/>
                    </a:lnL>
                    <a:lnR>
                      <a:noFill/>
                    </a:lnR>
                    <a:lnT>
                      <a:noFill/>
                    </a:lnT>
                    <a:lnB>
                      <a:noFill/>
                    </a:lnB>
                    <a:solidFill>
                      <a:schemeClr val="bg1"/>
                    </a:solidFill>
                  </a:tcPr>
                </a:tc>
                <a:extLst>
                  <a:ext uri="{0D108BD9-81ED-4DB2-BD59-A6C34878D82A}">
                    <a16:rowId xmlns:a16="http://schemas.microsoft.com/office/drawing/2014/main" val="4291456400"/>
                  </a:ext>
                </a:extLst>
              </a:tr>
              <a:tr h="779242">
                <a:tc>
                  <a:txBody>
                    <a:bodyPr/>
                    <a:lstStyle/>
                    <a:p>
                      <a:pPr>
                        <a:buNone/>
                      </a:pPr>
                      <a:r>
                        <a:rPr lang="en-US" b="1"/>
                        <a:t>Audit Trails</a:t>
                      </a:r>
                      <a:endParaRPr lang="en-US"/>
                    </a:p>
                  </a:txBody>
                  <a:tcPr anchor="ctr">
                    <a:lnL>
                      <a:noFill/>
                    </a:lnL>
                    <a:lnR>
                      <a:noFill/>
                    </a:lnR>
                    <a:lnT>
                      <a:noFill/>
                    </a:lnT>
                    <a:lnB>
                      <a:noFill/>
                    </a:lnB>
                    <a:solidFill>
                      <a:schemeClr val="bg1"/>
                    </a:solidFill>
                  </a:tcPr>
                </a:tc>
                <a:tc>
                  <a:txBody>
                    <a:bodyPr/>
                    <a:lstStyle/>
                    <a:p>
                      <a:pPr>
                        <a:buNone/>
                      </a:pPr>
                      <a:r>
                        <a:rPr lang="en-US"/>
                        <a:t>Field-level only</a:t>
                      </a:r>
                    </a:p>
                  </a:txBody>
                  <a:tcPr anchor="ctr">
                    <a:lnL>
                      <a:noFill/>
                    </a:lnL>
                    <a:lnR>
                      <a:noFill/>
                    </a:lnR>
                    <a:lnT>
                      <a:noFill/>
                    </a:lnT>
                    <a:lnB>
                      <a:noFill/>
                    </a:lnB>
                    <a:solidFill>
                      <a:schemeClr val="bg1"/>
                    </a:solidFill>
                  </a:tcPr>
                </a:tc>
                <a:tc>
                  <a:txBody>
                    <a:bodyPr/>
                    <a:lstStyle/>
                    <a:p>
                      <a:pPr>
                        <a:buNone/>
                      </a:pPr>
                      <a:r>
                        <a:rPr lang="en-US" b="1"/>
                        <a:t>Change-specific visualization</a:t>
                      </a:r>
                      <a:endParaRPr lang="en-US"/>
                    </a:p>
                  </a:txBody>
                  <a:tcPr anchor="ctr">
                    <a:lnL>
                      <a:noFill/>
                    </a:lnL>
                    <a:lnR>
                      <a:noFill/>
                    </a:lnR>
                    <a:lnT>
                      <a:noFill/>
                    </a:lnT>
                    <a:lnB>
                      <a:noFill/>
                    </a:lnB>
                    <a:solidFill>
                      <a:schemeClr val="bg1"/>
                    </a:solidFill>
                  </a:tcPr>
                </a:tc>
                <a:extLst>
                  <a:ext uri="{0D108BD9-81ED-4DB2-BD59-A6C34878D82A}">
                    <a16:rowId xmlns:a16="http://schemas.microsoft.com/office/drawing/2014/main" val="2311866490"/>
                  </a:ext>
                </a:extLst>
              </a:tr>
              <a:tr h="779242">
                <a:tc>
                  <a:txBody>
                    <a:bodyPr/>
                    <a:lstStyle/>
                    <a:p>
                      <a:pPr>
                        <a:buNone/>
                      </a:pPr>
                      <a:r>
                        <a:rPr lang="en-US" b="1"/>
                        <a:t>Menu Security</a:t>
                      </a:r>
                      <a:endParaRPr lang="en-US"/>
                    </a:p>
                  </a:txBody>
                  <a:tcPr anchor="ctr">
                    <a:lnL>
                      <a:noFill/>
                    </a:lnL>
                    <a:lnR>
                      <a:noFill/>
                    </a:lnR>
                    <a:lnT>
                      <a:noFill/>
                    </a:lnT>
                    <a:lnB>
                      <a:noFill/>
                    </a:lnB>
                    <a:solidFill>
                      <a:schemeClr val="bg1"/>
                    </a:solidFill>
                  </a:tcPr>
                </a:tc>
                <a:tc>
                  <a:txBody>
                    <a:bodyPr/>
                    <a:lstStyle/>
                    <a:p>
                      <a:pPr>
                        <a:buNone/>
                      </a:pPr>
                      <a:r>
                        <a:rPr lang="en-US"/>
                        <a:t>Basic</a:t>
                      </a:r>
                    </a:p>
                  </a:txBody>
                  <a:tcPr anchor="ctr">
                    <a:lnL>
                      <a:noFill/>
                    </a:lnL>
                    <a:lnR>
                      <a:noFill/>
                    </a:lnR>
                    <a:lnT>
                      <a:noFill/>
                    </a:lnT>
                    <a:lnB>
                      <a:noFill/>
                    </a:lnB>
                    <a:solidFill>
                      <a:schemeClr val="bg1"/>
                    </a:solidFill>
                  </a:tcPr>
                </a:tc>
                <a:tc>
                  <a:txBody>
                    <a:bodyPr/>
                    <a:lstStyle/>
                    <a:p>
                      <a:pPr>
                        <a:buNone/>
                      </a:pPr>
                      <a:r>
                        <a:rPr lang="en-US" b="1"/>
                        <a:t>Custom menu flag</a:t>
                      </a:r>
                      <a:r>
                        <a:rPr lang="en-US"/>
                        <a:t>, button-level permissions</a:t>
                      </a:r>
                    </a:p>
                  </a:txBody>
                  <a:tcPr anchor="ctr">
                    <a:lnL>
                      <a:noFill/>
                    </a:lnL>
                    <a:lnR>
                      <a:noFill/>
                    </a:lnR>
                    <a:lnT>
                      <a:noFill/>
                    </a:lnT>
                    <a:lnB>
                      <a:noFill/>
                    </a:lnB>
                    <a:solidFill>
                      <a:schemeClr val="bg1"/>
                    </a:solidFill>
                  </a:tcPr>
                </a:tc>
                <a:extLst>
                  <a:ext uri="{0D108BD9-81ED-4DB2-BD59-A6C34878D82A}">
                    <a16:rowId xmlns:a16="http://schemas.microsoft.com/office/drawing/2014/main" val="3949810864"/>
                  </a:ext>
                </a:extLst>
              </a:tr>
              <a:tr h="779242">
                <a:tc>
                  <a:txBody>
                    <a:bodyPr/>
                    <a:lstStyle/>
                    <a:p>
                      <a:pPr>
                        <a:buNone/>
                      </a:pPr>
                      <a:r>
                        <a:rPr lang="en-US" b="1"/>
                        <a:t>Session Management</a:t>
                      </a:r>
                      <a:endParaRPr lang="en-US"/>
                    </a:p>
                  </a:txBody>
                  <a:tcPr anchor="ctr">
                    <a:lnL>
                      <a:noFill/>
                    </a:lnL>
                    <a:lnR>
                      <a:noFill/>
                    </a:lnR>
                    <a:lnT>
                      <a:noFill/>
                    </a:lnT>
                    <a:lnB>
                      <a:noFill/>
                    </a:lnB>
                    <a:solidFill>
                      <a:schemeClr val="bg1"/>
                    </a:solidFill>
                  </a:tcPr>
                </a:tc>
                <a:tc>
                  <a:txBody>
                    <a:bodyPr/>
                    <a:lstStyle/>
                    <a:p>
                      <a:pPr>
                        <a:buNone/>
                      </a:pPr>
                      <a:r>
                        <a:rPr lang="en-US"/>
                        <a:t>Static</a:t>
                      </a:r>
                    </a:p>
                  </a:txBody>
                  <a:tcPr anchor="ctr">
                    <a:lnL>
                      <a:noFill/>
                    </a:lnL>
                    <a:lnR>
                      <a:noFill/>
                    </a:lnR>
                    <a:lnT>
                      <a:noFill/>
                    </a:lnT>
                    <a:lnB>
                      <a:noFill/>
                    </a:lnB>
                    <a:solidFill>
                      <a:schemeClr val="bg1"/>
                    </a:solidFill>
                  </a:tcPr>
                </a:tc>
                <a:tc>
                  <a:txBody>
                    <a:bodyPr/>
                    <a:lstStyle/>
                    <a:p>
                      <a:pPr>
                        <a:buNone/>
                      </a:pPr>
                      <a:r>
                        <a:rPr lang="en-US" dirty="0"/>
                        <a:t>Idle timeout defaults, dashboard persistence</a:t>
                      </a:r>
                    </a:p>
                  </a:txBody>
                  <a:tcPr anchor="ctr">
                    <a:lnL>
                      <a:noFill/>
                    </a:lnL>
                    <a:lnR>
                      <a:noFill/>
                    </a:lnR>
                    <a:lnT>
                      <a:noFill/>
                    </a:lnT>
                    <a:lnB>
                      <a:noFill/>
                    </a:lnB>
                    <a:solidFill>
                      <a:schemeClr val="bg1"/>
                    </a:solidFill>
                  </a:tcPr>
                </a:tc>
                <a:extLst>
                  <a:ext uri="{0D108BD9-81ED-4DB2-BD59-A6C34878D82A}">
                    <a16:rowId xmlns:a16="http://schemas.microsoft.com/office/drawing/2014/main" val="2858422811"/>
                  </a:ext>
                </a:extLst>
              </a:tr>
            </a:tbl>
          </a:graphicData>
        </a:graphic>
      </p:graphicFrame>
    </p:spTree>
    <p:extLst>
      <p:ext uri="{BB962C8B-B14F-4D97-AF65-F5344CB8AC3E}">
        <p14:creationId xmlns:p14="http://schemas.microsoft.com/office/powerpoint/2010/main" val="3869167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E7D80-D5E9-A962-5F52-FFC877FA3734}"/>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897AD3DD-70B0-3A19-7891-3C76F57BF3CD}"/>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4175F391-7285-6F1E-C103-64B7DB2B0076}"/>
              </a:ext>
            </a:extLst>
          </p:cNvPr>
          <p:cNvSpPr/>
          <p:nvPr/>
        </p:nvSpPr>
        <p:spPr>
          <a:xfrm>
            <a:off x="-1936"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6DB758B9-CF45-ADAC-5F98-83383E11BBB0}"/>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254F1B1F-FAEF-5A52-8785-EE6451DFE017}"/>
              </a:ext>
            </a:extLst>
          </p:cNvPr>
          <p:cNvSpPr txBox="1"/>
          <p:nvPr/>
        </p:nvSpPr>
        <p:spPr>
          <a:xfrm>
            <a:off x="881832" y="654382"/>
            <a:ext cx="10424160" cy="769441"/>
          </a:xfrm>
          <a:prstGeom prst="rect">
            <a:avLst/>
          </a:prstGeom>
          <a:noFill/>
        </p:spPr>
        <p:txBody>
          <a:bodyPr wrap="square">
            <a:spAutoFit/>
          </a:bodyPr>
          <a:lstStyle/>
          <a:p>
            <a:pPr>
              <a:defRPr sz="4400" b="1">
                <a:solidFill>
                  <a:srgbClr val="FFFFFF"/>
                </a:solidFill>
                <a:latin typeface="Calibri"/>
              </a:defRPr>
            </a:pPr>
            <a:r>
              <a:rPr lang="en-US" sz="4400" b="1" dirty="0"/>
              <a:t>7.6 to 11</a:t>
            </a:r>
            <a:endParaRPr dirty="0"/>
          </a:p>
        </p:txBody>
      </p:sp>
      <p:sp>
        <p:nvSpPr>
          <p:cNvPr id="8" name="TextBox 7">
            <a:extLst>
              <a:ext uri="{FF2B5EF4-FFF2-40B4-BE49-F238E27FC236}">
                <a16:creationId xmlns:a16="http://schemas.microsoft.com/office/drawing/2014/main" id="{50AEC133-5396-8D23-86C4-00F38D104F12}"/>
              </a:ext>
            </a:extLst>
          </p:cNvPr>
          <p:cNvSpPr txBox="1"/>
          <p:nvPr/>
        </p:nvSpPr>
        <p:spPr>
          <a:xfrm>
            <a:off x="1453020" y="1803885"/>
            <a:ext cx="7315199" cy="461665"/>
          </a:xfrm>
          <a:prstGeom prst="rect">
            <a:avLst/>
          </a:prstGeom>
          <a:solidFill>
            <a:schemeClr val="bg1"/>
          </a:solidFill>
        </p:spPr>
        <p:txBody>
          <a:bodyPr wrap="square" rtlCol="0">
            <a:spAutoFit/>
          </a:bodyPr>
          <a:lstStyle/>
          <a:p>
            <a:r>
              <a:rPr lang="en-US" sz="2400" dirty="0"/>
              <a:t>🌐 Multi-Tenant &amp; Language Support</a:t>
            </a:r>
          </a:p>
        </p:txBody>
      </p:sp>
      <p:sp>
        <p:nvSpPr>
          <p:cNvPr id="7" name="Rectangle 2">
            <a:extLst>
              <a:ext uri="{FF2B5EF4-FFF2-40B4-BE49-F238E27FC236}">
                <a16:creationId xmlns:a16="http://schemas.microsoft.com/office/drawing/2014/main" id="{864DD0A1-925A-67E5-B6EB-36420546DE47}"/>
              </a:ext>
            </a:extLst>
          </p:cNvPr>
          <p:cNvSpPr>
            <a:spLocks noChangeArrowheads="1"/>
          </p:cNvSpPr>
          <p:nvPr/>
        </p:nvSpPr>
        <p:spPr bwMode="auto">
          <a:xfrm>
            <a:off x="1453020" y="2632961"/>
            <a:ext cx="8642958" cy="2049279"/>
          </a:xfrm>
          <a:prstGeom prst="rect">
            <a:avLst/>
          </a:prstGeom>
          <a:solidFill>
            <a:schemeClr val="bg1">
              <a:lumMod val="95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Multi-Tenancy</a:t>
            </a:r>
            <a:r>
              <a:rPr kumimoji="0" lang="en-US" altLang="en-US" sz="1800" b="0" i="0" u="none" strike="noStrike" cap="none" normalizeH="0" baseline="0" dirty="0">
                <a:ln>
                  <a:noFill/>
                </a:ln>
                <a:solidFill>
                  <a:schemeClr val="tx1"/>
                </a:solidFill>
                <a:effectLst/>
                <a:latin typeface="Arial" panose="020B0604020202020204" pitchFamily="34" charset="0"/>
              </a:rPr>
              <a:t>: Fully supported in WISE 11 for shared DB environments.</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Language Support</a:t>
            </a:r>
            <a:r>
              <a:rPr kumimoji="0" lang="en-US" altLang="en-US" sz="1800" b="0" i="0" u="none" strike="noStrike" cap="none" normalizeH="0" baseline="0" dirty="0">
                <a:ln>
                  <a:noFill/>
                </a:ln>
                <a:solidFill>
                  <a:schemeClr val="tx1"/>
                </a:solidFill>
                <a:effectLst/>
                <a:latin typeface="Arial" panose="020B0604020202020204" pitchFamily="34" charset="0"/>
              </a:rPr>
              <a:t>: Spanish enhanced, </a:t>
            </a:r>
            <a:r>
              <a:rPr kumimoji="0" lang="en-US" altLang="en-US" sz="1800" b="1" i="0" u="none" strike="noStrike" cap="none" normalizeH="0" baseline="0" dirty="0">
                <a:ln>
                  <a:noFill/>
                </a:ln>
                <a:solidFill>
                  <a:schemeClr val="tx1"/>
                </a:solidFill>
                <a:effectLst/>
                <a:latin typeface="Arial" panose="020B0604020202020204" pitchFamily="34" charset="0"/>
              </a:rPr>
              <a:t>French added</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25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3">
            <a:extLst>
              <a:ext uri="{FF2B5EF4-FFF2-40B4-BE49-F238E27FC236}">
                <a16:creationId xmlns:a16="http://schemas.microsoft.com/office/drawing/2014/main" id="{F3A323D1-08C8-304A-6C8F-C201732724A7}"/>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Multi-Tenancy</a:t>
            </a:r>
            <a:r>
              <a:rPr kumimoji="0" lang="en-US" altLang="en-US" sz="1800" b="0" i="0" u="none" strike="noStrike" cap="none" normalizeH="0" baseline="0">
                <a:ln>
                  <a:noFill/>
                </a:ln>
                <a:solidFill>
                  <a:schemeClr val="tx1"/>
                </a:solidFill>
                <a:effectLst/>
                <a:latin typeface="Arial" panose="020B0604020202020204" pitchFamily="34" charset="0"/>
              </a:rPr>
              <a:t>: Fully supported in WISE 11 for shared DB environments.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Language Support</a:t>
            </a:r>
            <a:r>
              <a:rPr kumimoji="0" lang="en-US" altLang="en-US" sz="1800" b="0" i="0" u="none" strike="noStrike" cap="none" normalizeH="0" baseline="0">
                <a:ln>
                  <a:noFill/>
                </a:ln>
                <a:solidFill>
                  <a:schemeClr val="tx1"/>
                </a:solidFill>
                <a:effectLst/>
                <a:latin typeface="Arial" panose="020B0604020202020204" pitchFamily="34" charset="0"/>
              </a:rPr>
              <a:t>: Spanish enhanced, </a:t>
            </a:r>
            <a:r>
              <a:rPr kumimoji="0" lang="en-US" altLang="en-US" sz="1800" b="1" i="0" u="none" strike="noStrike" cap="none" normalizeH="0" baseline="0">
                <a:ln>
                  <a:noFill/>
                </a:ln>
                <a:solidFill>
                  <a:schemeClr val="tx1"/>
                </a:solidFill>
                <a:effectLst/>
                <a:latin typeface="Arial" panose="020B0604020202020204" pitchFamily="34" charset="0"/>
              </a:rPr>
              <a:t>French added</a:t>
            </a:r>
            <a:r>
              <a:rPr kumimoji="0" lang="en-US" altLang="en-US" sz="1800" b="0" i="0" u="none" strike="noStrike" cap="none" normalizeH="0" baseline="0">
                <a:ln>
                  <a:noFill/>
                </a:ln>
                <a:solidFill>
                  <a:schemeClr val="tx1"/>
                </a:solidFill>
                <a:effectLst/>
                <a:latin typeface="Arial" panose="020B0604020202020204" pitchFamily="34" charset="0"/>
              </a:rPr>
              <a:t>.</a:t>
            </a:r>
          </a:p>
        </p:txBody>
      </p:sp>
      <p:sp>
        <p:nvSpPr>
          <p:cNvPr id="10" name="Rectangle 4">
            <a:extLst>
              <a:ext uri="{FF2B5EF4-FFF2-40B4-BE49-F238E27FC236}">
                <a16:creationId xmlns:a16="http://schemas.microsoft.com/office/drawing/2014/main" id="{4DE80464-B237-57E7-CADF-7F0D7223D3C7}"/>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Multi-Tenancy</a:t>
            </a:r>
            <a:r>
              <a:rPr kumimoji="0" lang="en-US" altLang="en-US" sz="1800" b="0" i="0" u="none" strike="noStrike" cap="none" normalizeH="0" baseline="0">
                <a:ln>
                  <a:noFill/>
                </a:ln>
                <a:solidFill>
                  <a:schemeClr val="tx1"/>
                </a:solidFill>
                <a:effectLst/>
                <a:latin typeface="Arial" panose="020B0604020202020204" pitchFamily="34" charset="0"/>
              </a:rPr>
              <a:t>: Fully supported in WISE 11 for shared DB environments.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Language Support</a:t>
            </a:r>
            <a:r>
              <a:rPr kumimoji="0" lang="en-US" altLang="en-US" sz="1800" b="0" i="0" u="none" strike="noStrike" cap="none" normalizeH="0" baseline="0">
                <a:ln>
                  <a:noFill/>
                </a:ln>
                <a:solidFill>
                  <a:schemeClr val="tx1"/>
                </a:solidFill>
                <a:effectLst/>
                <a:latin typeface="Arial" panose="020B0604020202020204" pitchFamily="34" charset="0"/>
              </a:rPr>
              <a:t>: Spanish enhanced, </a:t>
            </a:r>
            <a:r>
              <a:rPr kumimoji="0" lang="en-US" altLang="en-US" sz="1800" b="1" i="0" u="none" strike="noStrike" cap="none" normalizeH="0" baseline="0">
                <a:ln>
                  <a:noFill/>
                </a:ln>
                <a:solidFill>
                  <a:schemeClr val="tx1"/>
                </a:solidFill>
                <a:effectLst/>
                <a:latin typeface="Arial" panose="020B0604020202020204" pitchFamily="34" charset="0"/>
              </a:rPr>
              <a:t>French added</a:t>
            </a:r>
            <a:r>
              <a:rPr kumimoji="0" lang="en-US" altLang="en-US" sz="1800" b="0" i="0" u="none" strike="noStrike" cap="none" normalizeH="0" baseline="0">
                <a:ln>
                  <a:noFill/>
                </a:ln>
                <a:solidFill>
                  <a:schemeClr val="tx1"/>
                </a:solidFill>
                <a:effectLst/>
                <a:latin typeface="Arial" panose="020B0604020202020204" pitchFamily="34" charset="0"/>
              </a:rPr>
              <a:t>.</a:t>
            </a:r>
          </a:p>
        </p:txBody>
      </p:sp>
    </p:spTree>
    <p:extLst>
      <p:ext uri="{BB962C8B-B14F-4D97-AF65-F5344CB8AC3E}">
        <p14:creationId xmlns:p14="http://schemas.microsoft.com/office/powerpoint/2010/main" val="1206754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5E33C-B6C8-DC59-27F8-8DA9E7B7F50F}"/>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40D25FAA-E4CC-62AA-D59E-08B4D4004B9E}"/>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9783FC75-476C-06F7-4ACF-17084648CD34}"/>
              </a:ext>
            </a:extLst>
          </p:cNvPr>
          <p:cNvSpPr/>
          <p:nvPr/>
        </p:nvSpPr>
        <p:spPr>
          <a:xfrm>
            <a:off x="305"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6D9C35E3-3E7B-424E-D1CF-AB45C33EB066}"/>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E5CBBB48-1286-41EB-BBC8-638652EBA0BE}"/>
              </a:ext>
            </a:extLst>
          </p:cNvPr>
          <p:cNvSpPr txBox="1"/>
          <p:nvPr/>
        </p:nvSpPr>
        <p:spPr>
          <a:xfrm>
            <a:off x="881832" y="654382"/>
            <a:ext cx="10424160" cy="769441"/>
          </a:xfrm>
          <a:prstGeom prst="rect">
            <a:avLst/>
          </a:prstGeom>
          <a:noFill/>
        </p:spPr>
        <p:txBody>
          <a:bodyPr wrap="square">
            <a:spAutoFit/>
          </a:bodyPr>
          <a:lstStyle/>
          <a:p>
            <a:pPr>
              <a:defRPr sz="4400" b="1">
                <a:solidFill>
                  <a:srgbClr val="FFFFFF"/>
                </a:solidFill>
                <a:latin typeface="Calibri"/>
              </a:defRPr>
            </a:pPr>
            <a:r>
              <a:rPr lang="en-US" sz="4400" b="1" dirty="0"/>
              <a:t>7.6 to 11</a:t>
            </a:r>
            <a:endParaRPr dirty="0"/>
          </a:p>
        </p:txBody>
      </p:sp>
      <p:sp>
        <p:nvSpPr>
          <p:cNvPr id="8" name="TextBox 7">
            <a:extLst>
              <a:ext uri="{FF2B5EF4-FFF2-40B4-BE49-F238E27FC236}">
                <a16:creationId xmlns:a16="http://schemas.microsoft.com/office/drawing/2014/main" id="{D5F9D4A8-CF4A-634B-0F5C-172EC770322A}"/>
              </a:ext>
            </a:extLst>
          </p:cNvPr>
          <p:cNvSpPr txBox="1"/>
          <p:nvPr/>
        </p:nvSpPr>
        <p:spPr>
          <a:xfrm>
            <a:off x="3990793" y="1131435"/>
            <a:ext cx="7315199" cy="584775"/>
          </a:xfrm>
          <a:prstGeom prst="rect">
            <a:avLst/>
          </a:prstGeom>
          <a:solidFill>
            <a:schemeClr val="bg1"/>
          </a:solidFill>
        </p:spPr>
        <p:txBody>
          <a:bodyPr wrap="square" rtlCol="0">
            <a:spAutoFit/>
          </a:bodyPr>
          <a:lstStyle/>
          <a:p>
            <a:r>
              <a:rPr lang="en-US" sz="3200" b="1" dirty="0"/>
              <a:t>Strategic Advantage Summary</a:t>
            </a:r>
            <a:endParaRPr lang="en-US" sz="2400" dirty="0"/>
          </a:p>
        </p:txBody>
      </p:sp>
      <p:sp>
        <p:nvSpPr>
          <p:cNvPr id="7" name="TextBox 6">
            <a:extLst>
              <a:ext uri="{FF2B5EF4-FFF2-40B4-BE49-F238E27FC236}">
                <a16:creationId xmlns:a16="http://schemas.microsoft.com/office/drawing/2014/main" id="{9162F00E-73A5-B00C-38F7-965A289E536E}"/>
              </a:ext>
            </a:extLst>
          </p:cNvPr>
          <p:cNvSpPr txBox="1"/>
          <p:nvPr/>
        </p:nvSpPr>
        <p:spPr>
          <a:xfrm>
            <a:off x="375781" y="2059365"/>
            <a:ext cx="11561523" cy="4401205"/>
          </a:xfrm>
          <a:prstGeom prst="rect">
            <a:avLst/>
          </a:prstGeom>
          <a:solidFill>
            <a:schemeClr val="bg1"/>
          </a:solidFill>
        </p:spPr>
        <p:txBody>
          <a:bodyPr wrap="square" rtlCol="0">
            <a:spAutoFit/>
          </a:bodyPr>
          <a:lstStyle/>
          <a:p>
            <a:pPr>
              <a:buFont typeface="+mj-lt"/>
              <a:buAutoNum type="arabicPeriod"/>
            </a:pPr>
            <a:r>
              <a:rPr lang="en-US" sz="2800" b="1" dirty="0"/>
              <a:t>Pain Point Addressed</a:t>
            </a:r>
            <a:r>
              <a:rPr lang="en-US" sz="2800" dirty="0"/>
              <a:t>: Legacy systems like 7.6 are slower, less secure, and visually outdated—leading to bottlenecks and training frustration.\</a:t>
            </a:r>
          </a:p>
          <a:p>
            <a:pPr>
              <a:buFont typeface="+mj-lt"/>
              <a:buAutoNum type="arabicPeriod"/>
            </a:pPr>
            <a:endParaRPr lang="en-US" sz="2800" dirty="0"/>
          </a:p>
          <a:p>
            <a:pPr>
              <a:buFont typeface="+mj-lt"/>
              <a:buAutoNum type="arabicPeriod"/>
            </a:pPr>
            <a:r>
              <a:rPr lang="en-US" sz="2800" b="1" dirty="0"/>
              <a:t>What WISE 11 Achieves</a:t>
            </a:r>
            <a:r>
              <a:rPr lang="en-US" sz="2800" dirty="0"/>
              <a:t>: Delivers speed, scalability, customization, and real-time operational control with intuitive dashboards and modern mobile apps.</a:t>
            </a:r>
          </a:p>
          <a:p>
            <a:pPr>
              <a:buFont typeface="+mj-lt"/>
              <a:buAutoNum type="arabicPeriod"/>
            </a:pPr>
            <a:endParaRPr lang="en-US" sz="2800" dirty="0"/>
          </a:p>
          <a:p>
            <a:pPr>
              <a:buFont typeface="+mj-lt"/>
              <a:buAutoNum type="arabicPeriod"/>
            </a:pPr>
            <a:r>
              <a:rPr lang="en-US" sz="2800" b="1" dirty="0"/>
              <a:t>Main Benefit</a:t>
            </a:r>
            <a:r>
              <a:rPr lang="en-US" sz="2800" dirty="0"/>
              <a:t>:</a:t>
            </a:r>
          </a:p>
          <a:p>
            <a:pPr marL="742950" lvl="1" indent="-285750">
              <a:buFont typeface="+mj-lt"/>
              <a:buAutoNum type="arabicPeriod"/>
            </a:pPr>
            <a:r>
              <a:rPr lang="en-US" sz="2800" dirty="0"/>
              <a:t>Reduces manual effort and errors</a:t>
            </a:r>
          </a:p>
          <a:p>
            <a:pPr marL="742950" lvl="1" indent="-285750">
              <a:buFont typeface="+mj-lt"/>
              <a:buAutoNum type="arabicPeriod"/>
            </a:pPr>
            <a:r>
              <a:rPr lang="en-US" sz="2800" dirty="0"/>
              <a:t>Increases staff adoption and operational speed</a:t>
            </a:r>
          </a:p>
          <a:p>
            <a:pPr marL="742950" lvl="1" indent="-285750">
              <a:buFont typeface="+mj-lt"/>
              <a:buAutoNum type="arabicPeriod"/>
            </a:pPr>
            <a:r>
              <a:rPr lang="en-US" sz="2800" dirty="0"/>
              <a:t>Enables better SLA performance with modern visibility</a:t>
            </a:r>
          </a:p>
        </p:txBody>
      </p:sp>
    </p:spTree>
    <p:extLst>
      <p:ext uri="{BB962C8B-B14F-4D97-AF65-F5344CB8AC3E}">
        <p14:creationId xmlns:p14="http://schemas.microsoft.com/office/powerpoint/2010/main" val="1670980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9CB32-8088-4BDA-D941-BB268A4BBBAF}"/>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EDE2DF29-AA16-EEB7-6860-66E668874FDC}"/>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5E240EB7-FCC3-2D27-BC18-FBB45D2C08CA}"/>
              </a:ext>
            </a:extLst>
          </p:cNvPr>
          <p:cNvSpPr/>
          <p:nvPr/>
        </p:nvSpPr>
        <p:spPr>
          <a:xfrm>
            <a:off x="305"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B674EBF2-C060-6240-84E8-C6FBC4BA6167}"/>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59FF32B2-D799-70C1-72F5-1AE93C8D50A9}"/>
              </a:ext>
            </a:extLst>
          </p:cNvPr>
          <p:cNvSpPr txBox="1"/>
          <p:nvPr/>
        </p:nvSpPr>
        <p:spPr>
          <a:xfrm>
            <a:off x="881832" y="654382"/>
            <a:ext cx="10849920" cy="769441"/>
          </a:xfrm>
          <a:prstGeom prst="rect">
            <a:avLst/>
          </a:prstGeom>
          <a:noFill/>
        </p:spPr>
        <p:txBody>
          <a:bodyPr wrap="square">
            <a:spAutoFit/>
          </a:bodyPr>
          <a:lstStyle/>
          <a:p>
            <a:pPr>
              <a:defRPr sz="4400" b="1">
                <a:solidFill>
                  <a:srgbClr val="FFFFFF"/>
                </a:solidFill>
                <a:latin typeface="Calibri"/>
              </a:defRPr>
            </a:pPr>
            <a:r>
              <a:rPr lang="en-US" sz="4400" b="1" dirty="0"/>
              <a:t>🔍</a:t>
            </a:r>
            <a:r>
              <a:rPr lang="en-US" dirty="0"/>
              <a:t>Key Differences: Version 10 vs. Version 11</a:t>
            </a:r>
            <a:endParaRPr dirty="0"/>
          </a:p>
        </p:txBody>
      </p:sp>
      <p:sp>
        <p:nvSpPr>
          <p:cNvPr id="8" name="TextBox 7">
            <a:extLst>
              <a:ext uri="{FF2B5EF4-FFF2-40B4-BE49-F238E27FC236}">
                <a16:creationId xmlns:a16="http://schemas.microsoft.com/office/drawing/2014/main" id="{3C4D5ED1-7017-B2E2-2477-597EB0DBEB04}"/>
              </a:ext>
            </a:extLst>
          </p:cNvPr>
          <p:cNvSpPr txBox="1"/>
          <p:nvPr/>
        </p:nvSpPr>
        <p:spPr>
          <a:xfrm>
            <a:off x="1165902" y="1423823"/>
            <a:ext cx="7315199" cy="461665"/>
          </a:xfrm>
          <a:prstGeom prst="rect">
            <a:avLst/>
          </a:prstGeom>
          <a:solidFill>
            <a:schemeClr val="bg1"/>
          </a:solidFill>
        </p:spPr>
        <p:txBody>
          <a:bodyPr wrap="square" rtlCol="0">
            <a:spAutoFit/>
          </a:bodyPr>
          <a:lstStyle/>
          <a:p>
            <a:r>
              <a:rPr lang="en-US" sz="2400" dirty="0"/>
              <a:t>🖥️ System Architecture &amp; UI</a:t>
            </a:r>
          </a:p>
        </p:txBody>
      </p:sp>
      <p:graphicFrame>
        <p:nvGraphicFramePr>
          <p:cNvPr id="6" name="Table 5">
            <a:extLst>
              <a:ext uri="{FF2B5EF4-FFF2-40B4-BE49-F238E27FC236}">
                <a16:creationId xmlns:a16="http://schemas.microsoft.com/office/drawing/2014/main" id="{06336790-2052-6DAB-64D5-4A943D5CFF35}"/>
              </a:ext>
            </a:extLst>
          </p:cNvPr>
          <p:cNvGraphicFramePr>
            <a:graphicFrameLocks noGrp="1"/>
          </p:cNvGraphicFramePr>
          <p:nvPr>
            <p:extLst>
              <p:ext uri="{D42A27DB-BD31-4B8C-83A1-F6EECF244321}">
                <p14:modId xmlns:p14="http://schemas.microsoft.com/office/powerpoint/2010/main" val="3107493321"/>
              </p:ext>
            </p:extLst>
          </p:nvPr>
        </p:nvGraphicFramePr>
        <p:xfrm>
          <a:off x="1165902" y="2080820"/>
          <a:ext cx="10281780" cy="4711511"/>
        </p:xfrm>
        <a:graphic>
          <a:graphicData uri="http://schemas.openxmlformats.org/drawingml/2006/table">
            <a:tbl>
              <a:tblPr/>
              <a:tblGrid>
                <a:gridCol w="3427260">
                  <a:extLst>
                    <a:ext uri="{9D8B030D-6E8A-4147-A177-3AD203B41FA5}">
                      <a16:colId xmlns:a16="http://schemas.microsoft.com/office/drawing/2014/main" val="2070849858"/>
                    </a:ext>
                  </a:extLst>
                </a:gridCol>
                <a:gridCol w="3427260">
                  <a:extLst>
                    <a:ext uri="{9D8B030D-6E8A-4147-A177-3AD203B41FA5}">
                      <a16:colId xmlns:a16="http://schemas.microsoft.com/office/drawing/2014/main" val="3388095381"/>
                    </a:ext>
                  </a:extLst>
                </a:gridCol>
                <a:gridCol w="3427260">
                  <a:extLst>
                    <a:ext uri="{9D8B030D-6E8A-4147-A177-3AD203B41FA5}">
                      <a16:colId xmlns:a16="http://schemas.microsoft.com/office/drawing/2014/main" val="1256406249"/>
                    </a:ext>
                  </a:extLst>
                </a:gridCol>
              </a:tblGrid>
              <a:tr h="400980">
                <a:tc>
                  <a:txBody>
                    <a:bodyPr/>
                    <a:lstStyle/>
                    <a:p>
                      <a:pPr>
                        <a:buNone/>
                      </a:pPr>
                      <a:r>
                        <a:rPr lang="en-US" b="1" u="sng"/>
                        <a:t>Feature</a:t>
                      </a:r>
                    </a:p>
                  </a:txBody>
                  <a:tcPr anchor="ctr">
                    <a:lnL>
                      <a:noFill/>
                    </a:lnL>
                    <a:lnR>
                      <a:noFill/>
                    </a:lnR>
                    <a:lnT>
                      <a:noFill/>
                    </a:lnT>
                    <a:lnB>
                      <a:noFill/>
                    </a:lnB>
                    <a:solidFill>
                      <a:schemeClr val="bg1"/>
                    </a:solidFill>
                  </a:tcPr>
                </a:tc>
                <a:tc>
                  <a:txBody>
                    <a:bodyPr/>
                    <a:lstStyle/>
                    <a:p>
                      <a:pPr>
                        <a:buNone/>
                      </a:pPr>
                      <a:r>
                        <a:rPr lang="en-US" b="1" u="sng"/>
                        <a:t>WISE 10</a:t>
                      </a:r>
                    </a:p>
                  </a:txBody>
                  <a:tcPr anchor="ctr">
                    <a:lnL>
                      <a:noFill/>
                    </a:lnL>
                    <a:lnR>
                      <a:noFill/>
                    </a:lnR>
                    <a:lnT>
                      <a:noFill/>
                    </a:lnT>
                    <a:lnB>
                      <a:noFill/>
                    </a:lnB>
                    <a:solidFill>
                      <a:schemeClr val="bg1"/>
                    </a:solidFill>
                  </a:tcPr>
                </a:tc>
                <a:tc>
                  <a:txBody>
                    <a:bodyPr/>
                    <a:lstStyle/>
                    <a:p>
                      <a:pPr>
                        <a:buNone/>
                      </a:pPr>
                      <a:r>
                        <a:rPr lang="en-US" b="1" u="sng" dirty="0"/>
                        <a:t>WISE 11</a:t>
                      </a:r>
                    </a:p>
                  </a:txBody>
                  <a:tcPr anchor="ctr">
                    <a:lnL>
                      <a:noFill/>
                    </a:lnL>
                    <a:lnR>
                      <a:noFill/>
                    </a:lnR>
                    <a:lnT>
                      <a:noFill/>
                    </a:lnT>
                    <a:lnB>
                      <a:noFill/>
                    </a:lnB>
                    <a:solidFill>
                      <a:schemeClr val="bg1"/>
                    </a:solidFill>
                  </a:tcPr>
                </a:tc>
                <a:extLst>
                  <a:ext uri="{0D108BD9-81ED-4DB2-BD59-A6C34878D82A}">
                    <a16:rowId xmlns:a16="http://schemas.microsoft.com/office/drawing/2014/main" val="4239469173"/>
                  </a:ext>
                </a:extLst>
              </a:tr>
              <a:tr h="400980">
                <a:tc>
                  <a:txBody>
                    <a:bodyPr/>
                    <a:lstStyle/>
                    <a:p>
                      <a:pPr>
                        <a:buNone/>
                      </a:pPr>
                      <a:r>
                        <a:rPr lang="en-US"/>
                        <a:t>Progress Version</a:t>
                      </a:r>
                    </a:p>
                  </a:txBody>
                  <a:tcPr anchor="ctr">
                    <a:lnL>
                      <a:noFill/>
                    </a:lnL>
                    <a:lnR>
                      <a:noFill/>
                    </a:lnR>
                    <a:lnT>
                      <a:noFill/>
                    </a:lnT>
                    <a:lnB>
                      <a:noFill/>
                    </a:lnB>
                    <a:solidFill>
                      <a:schemeClr val="bg1"/>
                    </a:solidFill>
                  </a:tcPr>
                </a:tc>
                <a:tc>
                  <a:txBody>
                    <a:bodyPr/>
                    <a:lstStyle/>
                    <a:p>
                      <a:pPr>
                        <a:buNone/>
                      </a:pPr>
                      <a:r>
                        <a:rPr lang="en-US"/>
                        <a:t>Progress 12</a:t>
                      </a:r>
                    </a:p>
                  </a:txBody>
                  <a:tcPr anchor="ctr">
                    <a:lnL>
                      <a:noFill/>
                    </a:lnL>
                    <a:lnR>
                      <a:noFill/>
                    </a:lnR>
                    <a:lnT>
                      <a:noFill/>
                    </a:lnT>
                    <a:lnB>
                      <a:noFill/>
                    </a:lnB>
                    <a:solidFill>
                      <a:schemeClr val="bg1"/>
                    </a:solidFill>
                  </a:tcPr>
                </a:tc>
                <a:tc>
                  <a:txBody>
                    <a:bodyPr/>
                    <a:lstStyle/>
                    <a:p>
                      <a:pPr>
                        <a:buNone/>
                      </a:pPr>
                      <a:r>
                        <a:rPr lang="en-US" b="1"/>
                        <a:t>Progress 12.8.3</a:t>
                      </a:r>
                      <a:endParaRPr lang="en-US"/>
                    </a:p>
                  </a:txBody>
                  <a:tcPr anchor="ctr">
                    <a:lnL>
                      <a:noFill/>
                    </a:lnL>
                    <a:lnR>
                      <a:noFill/>
                    </a:lnR>
                    <a:lnT>
                      <a:noFill/>
                    </a:lnT>
                    <a:lnB>
                      <a:noFill/>
                    </a:lnB>
                    <a:solidFill>
                      <a:schemeClr val="bg1"/>
                    </a:solidFill>
                  </a:tcPr>
                </a:tc>
                <a:extLst>
                  <a:ext uri="{0D108BD9-81ED-4DB2-BD59-A6C34878D82A}">
                    <a16:rowId xmlns:a16="http://schemas.microsoft.com/office/drawing/2014/main" val="573603870"/>
                  </a:ext>
                </a:extLst>
              </a:tr>
              <a:tr h="400980">
                <a:tc>
                  <a:txBody>
                    <a:bodyPr/>
                    <a:lstStyle/>
                    <a:p>
                      <a:pPr>
                        <a:buNone/>
                      </a:pPr>
                      <a:r>
                        <a:rPr lang="en-US"/>
                        <a:t>Java Runtime</a:t>
                      </a:r>
                    </a:p>
                  </a:txBody>
                  <a:tcPr anchor="ctr">
                    <a:lnL>
                      <a:noFill/>
                    </a:lnL>
                    <a:lnR>
                      <a:noFill/>
                    </a:lnR>
                    <a:lnT>
                      <a:noFill/>
                    </a:lnT>
                    <a:lnB>
                      <a:noFill/>
                    </a:lnB>
                    <a:solidFill>
                      <a:schemeClr val="bg1"/>
                    </a:solidFill>
                  </a:tcPr>
                </a:tc>
                <a:tc>
                  <a:txBody>
                    <a:bodyPr/>
                    <a:lstStyle/>
                    <a:p>
                      <a:pPr>
                        <a:buNone/>
                      </a:pPr>
                      <a:r>
                        <a:rPr lang="en-US"/>
                        <a:t>Legacy JRE</a:t>
                      </a:r>
                    </a:p>
                  </a:txBody>
                  <a:tcPr anchor="ctr">
                    <a:lnL>
                      <a:noFill/>
                    </a:lnL>
                    <a:lnR>
                      <a:noFill/>
                    </a:lnR>
                    <a:lnT>
                      <a:noFill/>
                    </a:lnT>
                    <a:lnB>
                      <a:noFill/>
                    </a:lnB>
                    <a:solidFill>
                      <a:schemeClr val="bg1"/>
                    </a:solidFill>
                  </a:tcPr>
                </a:tc>
                <a:tc>
                  <a:txBody>
                    <a:bodyPr/>
                    <a:lstStyle/>
                    <a:p>
                      <a:pPr>
                        <a:buNone/>
                      </a:pPr>
                      <a:r>
                        <a:rPr lang="en-US" b="1"/>
                        <a:t>Latest Java JRE</a:t>
                      </a:r>
                      <a:endParaRPr lang="en-US"/>
                    </a:p>
                  </a:txBody>
                  <a:tcPr anchor="ctr">
                    <a:lnL>
                      <a:noFill/>
                    </a:lnL>
                    <a:lnR>
                      <a:noFill/>
                    </a:lnR>
                    <a:lnT>
                      <a:noFill/>
                    </a:lnT>
                    <a:lnB>
                      <a:noFill/>
                    </a:lnB>
                    <a:solidFill>
                      <a:schemeClr val="bg1"/>
                    </a:solidFill>
                  </a:tcPr>
                </a:tc>
                <a:extLst>
                  <a:ext uri="{0D108BD9-81ED-4DB2-BD59-A6C34878D82A}">
                    <a16:rowId xmlns:a16="http://schemas.microsoft.com/office/drawing/2014/main" val="1002607208"/>
                  </a:ext>
                </a:extLst>
              </a:tr>
              <a:tr h="701714">
                <a:tc>
                  <a:txBody>
                    <a:bodyPr/>
                    <a:lstStyle/>
                    <a:p>
                      <a:pPr>
                        <a:buNone/>
                      </a:pPr>
                      <a:r>
                        <a:rPr lang="en-US"/>
                        <a:t>UI</a:t>
                      </a:r>
                    </a:p>
                  </a:txBody>
                  <a:tcPr anchor="ctr">
                    <a:lnL>
                      <a:noFill/>
                    </a:lnL>
                    <a:lnR>
                      <a:noFill/>
                    </a:lnR>
                    <a:lnT>
                      <a:noFill/>
                    </a:lnT>
                    <a:lnB>
                      <a:noFill/>
                    </a:lnB>
                    <a:solidFill>
                      <a:schemeClr val="bg1"/>
                    </a:solidFill>
                  </a:tcPr>
                </a:tc>
                <a:tc>
                  <a:txBody>
                    <a:bodyPr/>
                    <a:lstStyle/>
                    <a:p>
                      <a:pPr>
                        <a:buNone/>
                      </a:pPr>
                      <a:r>
                        <a:rPr lang="en-US"/>
                        <a:t>Standard</a:t>
                      </a:r>
                    </a:p>
                  </a:txBody>
                  <a:tcPr anchor="ctr">
                    <a:lnL>
                      <a:noFill/>
                    </a:lnL>
                    <a:lnR>
                      <a:noFill/>
                    </a:lnR>
                    <a:lnT>
                      <a:noFill/>
                    </a:lnT>
                    <a:lnB>
                      <a:noFill/>
                    </a:lnB>
                    <a:solidFill>
                      <a:schemeClr val="bg1"/>
                    </a:solidFill>
                  </a:tcPr>
                </a:tc>
                <a:tc>
                  <a:txBody>
                    <a:bodyPr/>
                    <a:lstStyle/>
                    <a:p>
                      <a:pPr>
                        <a:buNone/>
                      </a:pPr>
                      <a:r>
                        <a:rPr lang="en-US" b="1"/>
                        <a:t>Modernized UI</a:t>
                      </a:r>
                      <a:r>
                        <a:rPr lang="en-US"/>
                        <a:t>, mega menu, rounded grids</a:t>
                      </a:r>
                    </a:p>
                  </a:txBody>
                  <a:tcPr anchor="ctr">
                    <a:lnL>
                      <a:noFill/>
                    </a:lnL>
                    <a:lnR>
                      <a:noFill/>
                    </a:lnR>
                    <a:lnT>
                      <a:noFill/>
                    </a:lnT>
                    <a:lnB>
                      <a:noFill/>
                    </a:lnB>
                    <a:solidFill>
                      <a:schemeClr val="bg1"/>
                    </a:solidFill>
                  </a:tcPr>
                </a:tc>
                <a:extLst>
                  <a:ext uri="{0D108BD9-81ED-4DB2-BD59-A6C34878D82A}">
                    <a16:rowId xmlns:a16="http://schemas.microsoft.com/office/drawing/2014/main" val="618790292"/>
                  </a:ext>
                </a:extLst>
              </a:tr>
              <a:tr h="400980">
                <a:tc>
                  <a:txBody>
                    <a:bodyPr/>
                    <a:lstStyle/>
                    <a:p>
                      <a:pPr>
                        <a:buNone/>
                      </a:pPr>
                      <a:r>
                        <a:rPr lang="en-US"/>
                        <a:t>Multi-Select Lookups</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extLst>
                  <a:ext uri="{0D108BD9-81ED-4DB2-BD59-A6C34878D82A}">
                    <a16:rowId xmlns:a16="http://schemas.microsoft.com/office/drawing/2014/main" val="1892264080"/>
                  </a:ext>
                </a:extLst>
              </a:tr>
              <a:tr h="701714">
                <a:tc>
                  <a:txBody>
                    <a:bodyPr/>
                    <a:lstStyle/>
                    <a:p>
                      <a:pPr>
                        <a:buNone/>
                      </a:pPr>
                      <a:r>
                        <a:rPr lang="en-US"/>
                        <a:t>Theme &amp; Logo Personalization</a:t>
                      </a:r>
                    </a:p>
                  </a:txBody>
                  <a:tcPr anchor="ctr">
                    <a:lnL>
                      <a:noFill/>
                    </a:lnL>
                    <a:lnR>
                      <a:noFill/>
                    </a:lnR>
                    <a:lnT>
                      <a:noFill/>
                    </a:lnT>
                    <a:lnB>
                      <a:noFill/>
                    </a:lnB>
                    <a:solidFill>
                      <a:schemeClr val="bg1"/>
                    </a:solidFill>
                  </a:tcPr>
                </a:tc>
                <a:tc>
                  <a:txBody>
                    <a:bodyPr/>
                    <a:lstStyle/>
                    <a:p>
                      <a:pPr>
                        <a:buNone/>
                      </a:pPr>
                      <a:r>
                        <a:rPr lang="en-US"/>
                        <a:t>Limited</a:t>
                      </a:r>
                    </a:p>
                  </a:txBody>
                  <a:tcPr anchor="ctr">
                    <a:lnL>
                      <a:noFill/>
                    </a:lnL>
                    <a:lnR>
                      <a:noFill/>
                    </a:lnR>
                    <a:lnT>
                      <a:noFill/>
                    </a:lnT>
                    <a:lnB>
                      <a:noFill/>
                    </a:lnB>
                    <a:solidFill>
                      <a:schemeClr val="bg1"/>
                    </a:solidFill>
                  </a:tcPr>
                </a:tc>
                <a:tc>
                  <a:txBody>
                    <a:bodyPr/>
                    <a:lstStyle/>
                    <a:p>
                      <a:pPr>
                        <a:buNone/>
                      </a:pPr>
                      <a:r>
                        <a:rPr lang="en-US"/>
                        <a:t>✅ Custom themes &amp; logos</a:t>
                      </a:r>
                    </a:p>
                  </a:txBody>
                  <a:tcPr anchor="ctr">
                    <a:lnL>
                      <a:noFill/>
                    </a:lnL>
                    <a:lnR>
                      <a:noFill/>
                    </a:lnR>
                    <a:lnT>
                      <a:noFill/>
                    </a:lnT>
                    <a:lnB>
                      <a:noFill/>
                    </a:lnB>
                    <a:solidFill>
                      <a:schemeClr val="bg1"/>
                    </a:solidFill>
                  </a:tcPr>
                </a:tc>
                <a:extLst>
                  <a:ext uri="{0D108BD9-81ED-4DB2-BD59-A6C34878D82A}">
                    <a16:rowId xmlns:a16="http://schemas.microsoft.com/office/drawing/2014/main" val="2049047283"/>
                  </a:ext>
                </a:extLst>
              </a:tr>
              <a:tr h="701714">
                <a:tc>
                  <a:txBody>
                    <a:bodyPr/>
                    <a:lstStyle/>
                    <a:p>
                      <a:pPr>
                        <a:buNone/>
                      </a:pPr>
                      <a:r>
                        <a:rPr lang="en-US"/>
                        <a:t>Data Filtering</a:t>
                      </a:r>
                    </a:p>
                  </a:txBody>
                  <a:tcPr anchor="ctr">
                    <a:lnL>
                      <a:noFill/>
                    </a:lnL>
                    <a:lnR>
                      <a:noFill/>
                    </a:lnR>
                    <a:lnT>
                      <a:noFill/>
                    </a:lnT>
                    <a:lnB>
                      <a:noFill/>
                    </a:lnB>
                    <a:solidFill>
                      <a:schemeClr val="bg1"/>
                    </a:solidFill>
                  </a:tcPr>
                </a:tc>
                <a:tc>
                  <a:txBody>
                    <a:bodyPr/>
                    <a:lstStyle/>
                    <a:p>
                      <a:pPr>
                        <a:buNone/>
                      </a:pPr>
                      <a:r>
                        <a:rPr lang="en-US"/>
                        <a:t>Basic</a:t>
                      </a:r>
                    </a:p>
                  </a:txBody>
                  <a:tcPr anchor="ctr">
                    <a:lnL>
                      <a:noFill/>
                    </a:lnL>
                    <a:lnR>
                      <a:noFill/>
                    </a:lnR>
                    <a:lnT>
                      <a:noFill/>
                    </a:lnT>
                    <a:lnB>
                      <a:noFill/>
                    </a:lnB>
                    <a:solidFill>
                      <a:schemeClr val="bg1"/>
                    </a:solidFill>
                  </a:tcPr>
                </a:tc>
                <a:tc>
                  <a:txBody>
                    <a:bodyPr/>
                    <a:lstStyle/>
                    <a:p>
                      <a:pPr>
                        <a:buNone/>
                      </a:pPr>
                      <a:r>
                        <a:rPr lang="en-US"/>
                        <a:t>✅ Wildcard &amp; partial match filtering</a:t>
                      </a:r>
                    </a:p>
                  </a:txBody>
                  <a:tcPr anchor="ctr">
                    <a:lnL>
                      <a:noFill/>
                    </a:lnL>
                    <a:lnR>
                      <a:noFill/>
                    </a:lnR>
                    <a:lnT>
                      <a:noFill/>
                    </a:lnT>
                    <a:lnB>
                      <a:noFill/>
                    </a:lnB>
                    <a:solidFill>
                      <a:schemeClr val="bg1"/>
                    </a:solidFill>
                  </a:tcPr>
                </a:tc>
                <a:extLst>
                  <a:ext uri="{0D108BD9-81ED-4DB2-BD59-A6C34878D82A}">
                    <a16:rowId xmlns:a16="http://schemas.microsoft.com/office/drawing/2014/main" val="2403304785"/>
                  </a:ext>
                </a:extLst>
              </a:tr>
              <a:tr h="1002449">
                <a:tc>
                  <a:txBody>
                    <a:bodyPr/>
                    <a:lstStyle/>
                    <a:p>
                      <a:pPr>
                        <a:buNone/>
                      </a:pPr>
                      <a:r>
                        <a:rPr lang="en-US"/>
                        <a:t>Session Handling</a:t>
                      </a:r>
                    </a:p>
                  </a:txBody>
                  <a:tcPr anchor="ctr">
                    <a:lnL>
                      <a:noFill/>
                    </a:lnL>
                    <a:lnR>
                      <a:noFill/>
                    </a:lnR>
                    <a:lnT>
                      <a:noFill/>
                    </a:lnT>
                    <a:lnB>
                      <a:noFill/>
                    </a:lnB>
                    <a:solidFill>
                      <a:schemeClr val="bg1"/>
                    </a:solidFill>
                  </a:tcPr>
                </a:tc>
                <a:tc>
                  <a:txBody>
                    <a:bodyPr/>
                    <a:lstStyle/>
                    <a:p>
                      <a:pPr>
                        <a:buNone/>
                      </a:pPr>
                      <a:r>
                        <a:rPr lang="en-US"/>
                        <a:t>Static</a:t>
                      </a:r>
                    </a:p>
                  </a:txBody>
                  <a:tcPr anchor="ctr">
                    <a:lnL>
                      <a:noFill/>
                    </a:lnL>
                    <a:lnR>
                      <a:noFill/>
                    </a:lnR>
                    <a:lnT>
                      <a:noFill/>
                    </a:lnT>
                    <a:lnB>
                      <a:noFill/>
                    </a:lnB>
                    <a:solidFill>
                      <a:schemeClr val="bg1"/>
                    </a:solidFill>
                  </a:tcPr>
                </a:tc>
                <a:tc>
                  <a:txBody>
                    <a:bodyPr/>
                    <a:lstStyle/>
                    <a:p>
                      <a:pPr>
                        <a:buNone/>
                      </a:pPr>
                      <a:r>
                        <a:rPr lang="en-US" dirty="0"/>
                        <a:t>✅ New Active Sessions screen, persistent dashboards</a:t>
                      </a:r>
                    </a:p>
                  </a:txBody>
                  <a:tcPr anchor="ctr">
                    <a:lnL>
                      <a:noFill/>
                    </a:lnL>
                    <a:lnR>
                      <a:noFill/>
                    </a:lnR>
                    <a:lnT>
                      <a:noFill/>
                    </a:lnT>
                    <a:lnB>
                      <a:noFill/>
                    </a:lnB>
                    <a:solidFill>
                      <a:schemeClr val="bg1"/>
                    </a:solidFill>
                  </a:tcPr>
                </a:tc>
                <a:extLst>
                  <a:ext uri="{0D108BD9-81ED-4DB2-BD59-A6C34878D82A}">
                    <a16:rowId xmlns:a16="http://schemas.microsoft.com/office/drawing/2014/main" val="1428508117"/>
                  </a:ext>
                </a:extLst>
              </a:tr>
            </a:tbl>
          </a:graphicData>
        </a:graphic>
      </p:graphicFrame>
    </p:spTree>
    <p:extLst>
      <p:ext uri="{BB962C8B-B14F-4D97-AF65-F5344CB8AC3E}">
        <p14:creationId xmlns:p14="http://schemas.microsoft.com/office/powerpoint/2010/main" val="132564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C4373-99F6-A1F2-E9E4-250182B73856}"/>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EA15B5EE-81E2-B98F-2399-8C26CE14F98A}"/>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83F4DA96-E32C-DF6C-EA4B-959374AE5670}"/>
              </a:ext>
            </a:extLst>
          </p:cNvPr>
          <p:cNvSpPr/>
          <p:nvPr/>
        </p:nvSpPr>
        <p:spPr>
          <a:xfrm>
            <a:off x="305"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F7347A83-9CA1-C113-837A-67938C5F71CB}"/>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49B330A6-B1EA-B548-C17B-41D87BF8E0DB}"/>
              </a:ext>
            </a:extLst>
          </p:cNvPr>
          <p:cNvSpPr txBox="1"/>
          <p:nvPr/>
        </p:nvSpPr>
        <p:spPr>
          <a:xfrm>
            <a:off x="881832" y="654382"/>
            <a:ext cx="10849920" cy="769441"/>
          </a:xfrm>
          <a:prstGeom prst="rect">
            <a:avLst/>
          </a:prstGeom>
          <a:noFill/>
        </p:spPr>
        <p:txBody>
          <a:bodyPr wrap="square">
            <a:spAutoFit/>
          </a:bodyPr>
          <a:lstStyle/>
          <a:p>
            <a:pPr>
              <a:defRPr sz="4400" b="1">
                <a:solidFill>
                  <a:srgbClr val="FFFFFF"/>
                </a:solidFill>
                <a:latin typeface="Calibri"/>
              </a:defRPr>
            </a:pPr>
            <a:r>
              <a:rPr lang="en-US" sz="4400" b="1" dirty="0"/>
              <a:t>🔍</a:t>
            </a:r>
            <a:r>
              <a:rPr lang="en-US" dirty="0"/>
              <a:t>Key Differences: Version 10 vs. Version 11</a:t>
            </a:r>
            <a:endParaRPr dirty="0"/>
          </a:p>
        </p:txBody>
      </p:sp>
      <p:sp>
        <p:nvSpPr>
          <p:cNvPr id="8" name="TextBox 7">
            <a:extLst>
              <a:ext uri="{FF2B5EF4-FFF2-40B4-BE49-F238E27FC236}">
                <a16:creationId xmlns:a16="http://schemas.microsoft.com/office/drawing/2014/main" id="{34E2C5A9-296D-030F-BB70-34E9E9158F35}"/>
              </a:ext>
            </a:extLst>
          </p:cNvPr>
          <p:cNvSpPr txBox="1"/>
          <p:nvPr/>
        </p:nvSpPr>
        <p:spPr>
          <a:xfrm>
            <a:off x="1058449" y="1677833"/>
            <a:ext cx="7315199" cy="461665"/>
          </a:xfrm>
          <a:prstGeom prst="rect">
            <a:avLst/>
          </a:prstGeom>
          <a:solidFill>
            <a:schemeClr val="bg1"/>
          </a:solidFill>
        </p:spPr>
        <p:txBody>
          <a:bodyPr wrap="square" rtlCol="0">
            <a:spAutoFit/>
          </a:bodyPr>
          <a:lstStyle/>
          <a:p>
            <a:r>
              <a:rPr lang="en-US" sz="2400" dirty="0"/>
              <a:t>📱 WISE Mobile</a:t>
            </a:r>
          </a:p>
        </p:txBody>
      </p:sp>
      <p:graphicFrame>
        <p:nvGraphicFramePr>
          <p:cNvPr id="7" name="Table 6">
            <a:extLst>
              <a:ext uri="{FF2B5EF4-FFF2-40B4-BE49-F238E27FC236}">
                <a16:creationId xmlns:a16="http://schemas.microsoft.com/office/drawing/2014/main" id="{5FF8BFB5-25D8-7E8D-2804-93CD4C5B48E4}"/>
              </a:ext>
            </a:extLst>
          </p:cNvPr>
          <p:cNvGraphicFramePr>
            <a:graphicFrameLocks noGrp="1"/>
          </p:cNvGraphicFramePr>
          <p:nvPr>
            <p:extLst>
              <p:ext uri="{D42A27DB-BD31-4B8C-83A1-F6EECF244321}">
                <p14:modId xmlns:p14="http://schemas.microsoft.com/office/powerpoint/2010/main" val="3587791274"/>
              </p:ext>
            </p:extLst>
          </p:nvPr>
        </p:nvGraphicFramePr>
        <p:xfrm>
          <a:off x="1058449" y="2393509"/>
          <a:ext cx="10002033" cy="3809010"/>
        </p:xfrm>
        <a:graphic>
          <a:graphicData uri="http://schemas.openxmlformats.org/drawingml/2006/table">
            <a:tbl>
              <a:tblPr/>
              <a:tblGrid>
                <a:gridCol w="3334011">
                  <a:extLst>
                    <a:ext uri="{9D8B030D-6E8A-4147-A177-3AD203B41FA5}">
                      <a16:colId xmlns:a16="http://schemas.microsoft.com/office/drawing/2014/main" val="828226879"/>
                    </a:ext>
                  </a:extLst>
                </a:gridCol>
                <a:gridCol w="2459277">
                  <a:extLst>
                    <a:ext uri="{9D8B030D-6E8A-4147-A177-3AD203B41FA5}">
                      <a16:colId xmlns:a16="http://schemas.microsoft.com/office/drawing/2014/main" val="2908867148"/>
                    </a:ext>
                  </a:extLst>
                </a:gridCol>
                <a:gridCol w="4208745">
                  <a:extLst>
                    <a:ext uri="{9D8B030D-6E8A-4147-A177-3AD203B41FA5}">
                      <a16:colId xmlns:a16="http://schemas.microsoft.com/office/drawing/2014/main" val="2510409927"/>
                    </a:ext>
                  </a:extLst>
                </a:gridCol>
              </a:tblGrid>
              <a:tr h="507868">
                <a:tc>
                  <a:txBody>
                    <a:bodyPr/>
                    <a:lstStyle/>
                    <a:p>
                      <a:pPr>
                        <a:buNone/>
                      </a:pPr>
                      <a:r>
                        <a:rPr lang="en-US" b="1" u="sng"/>
                        <a:t>Feature</a:t>
                      </a:r>
                    </a:p>
                  </a:txBody>
                  <a:tcPr anchor="ctr">
                    <a:lnL>
                      <a:noFill/>
                    </a:lnL>
                    <a:lnR>
                      <a:noFill/>
                    </a:lnR>
                    <a:lnT>
                      <a:noFill/>
                    </a:lnT>
                    <a:lnB>
                      <a:noFill/>
                    </a:lnB>
                    <a:solidFill>
                      <a:schemeClr val="bg1"/>
                    </a:solidFill>
                  </a:tcPr>
                </a:tc>
                <a:tc>
                  <a:txBody>
                    <a:bodyPr/>
                    <a:lstStyle/>
                    <a:p>
                      <a:pPr>
                        <a:buNone/>
                      </a:pPr>
                      <a:r>
                        <a:rPr lang="en-US" b="1" u="sng"/>
                        <a:t>WISE 10</a:t>
                      </a:r>
                    </a:p>
                  </a:txBody>
                  <a:tcPr anchor="ctr">
                    <a:lnL>
                      <a:noFill/>
                    </a:lnL>
                    <a:lnR>
                      <a:noFill/>
                    </a:lnR>
                    <a:lnT>
                      <a:noFill/>
                    </a:lnT>
                    <a:lnB>
                      <a:noFill/>
                    </a:lnB>
                    <a:solidFill>
                      <a:schemeClr val="bg1"/>
                    </a:solidFill>
                  </a:tcPr>
                </a:tc>
                <a:tc>
                  <a:txBody>
                    <a:bodyPr/>
                    <a:lstStyle/>
                    <a:p>
                      <a:pPr>
                        <a:buNone/>
                      </a:pPr>
                      <a:r>
                        <a:rPr lang="en-US" b="1" u="sng" dirty="0"/>
                        <a:t>WISE 11</a:t>
                      </a:r>
                    </a:p>
                  </a:txBody>
                  <a:tcPr anchor="ctr">
                    <a:lnL>
                      <a:noFill/>
                    </a:lnL>
                    <a:lnR>
                      <a:noFill/>
                    </a:lnR>
                    <a:lnT>
                      <a:noFill/>
                    </a:lnT>
                    <a:lnB>
                      <a:noFill/>
                    </a:lnB>
                    <a:solidFill>
                      <a:schemeClr val="bg1"/>
                    </a:solidFill>
                  </a:tcPr>
                </a:tc>
                <a:extLst>
                  <a:ext uri="{0D108BD9-81ED-4DB2-BD59-A6C34878D82A}">
                    <a16:rowId xmlns:a16="http://schemas.microsoft.com/office/drawing/2014/main" val="4079425929"/>
                  </a:ext>
                </a:extLst>
              </a:tr>
              <a:tr h="888769">
                <a:tc>
                  <a:txBody>
                    <a:bodyPr/>
                    <a:lstStyle/>
                    <a:p>
                      <a:pPr>
                        <a:buNone/>
                      </a:pPr>
                      <a:r>
                        <a:rPr lang="en-US"/>
                        <a:t>Android Support</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dirty="0"/>
                        <a:t>✅ Improved performance (SQL-based)</a:t>
                      </a:r>
                    </a:p>
                  </a:txBody>
                  <a:tcPr anchor="ctr">
                    <a:lnL>
                      <a:noFill/>
                    </a:lnL>
                    <a:lnR>
                      <a:noFill/>
                    </a:lnR>
                    <a:lnT>
                      <a:noFill/>
                    </a:lnT>
                    <a:lnB>
                      <a:noFill/>
                    </a:lnB>
                    <a:solidFill>
                      <a:schemeClr val="bg1"/>
                    </a:solidFill>
                  </a:tcPr>
                </a:tc>
                <a:extLst>
                  <a:ext uri="{0D108BD9-81ED-4DB2-BD59-A6C34878D82A}">
                    <a16:rowId xmlns:a16="http://schemas.microsoft.com/office/drawing/2014/main" val="4027088337"/>
                  </a:ext>
                </a:extLst>
              </a:tr>
              <a:tr h="507868">
                <a:tc>
                  <a:txBody>
                    <a:bodyPr/>
                    <a:lstStyle/>
                    <a:p>
                      <a:pPr>
                        <a:buNone/>
                      </a:pPr>
                      <a:r>
                        <a:rPr lang="en-US"/>
                        <a:t>iOS Support</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a:t>✅ (On-premises)</a:t>
                      </a:r>
                    </a:p>
                  </a:txBody>
                  <a:tcPr anchor="ctr">
                    <a:lnL>
                      <a:noFill/>
                    </a:lnL>
                    <a:lnR>
                      <a:noFill/>
                    </a:lnR>
                    <a:lnT>
                      <a:noFill/>
                    </a:lnT>
                    <a:lnB>
                      <a:noFill/>
                    </a:lnB>
                    <a:solidFill>
                      <a:schemeClr val="bg1"/>
                    </a:solidFill>
                  </a:tcPr>
                </a:tc>
                <a:extLst>
                  <a:ext uri="{0D108BD9-81ED-4DB2-BD59-A6C34878D82A}">
                    <a16:rowId xmlns:a16="http://schemas.microsoft.com/office/drawing/2014/main" val="3532872130"/>
                  </a:ext>
                </a:extLst>
              </a:tr>
              <a:tr h="888769">
                <a:tc>
                  <a:txBody>
                    <a:bodyPr/>
                    <a:lstStyle/>
                    <a:p>
                      <a:pPr>
                        <a:buNone/>
                      </a:pPr>
                      <a:r>
                        <a:rPr lang="en-US"/>
                        <a:t>Mandatory Scanning</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a:t>✅ Prevents drop-down selection errors</a:t>
                      </a:r>
                    </a:p>
                  </a:txBody>
                  <a:tcPr anchor="ctr">
                    <a:lnL>
                      <a:noFill/>
                    </a:lnL>
                    <a:lnR>
                      <a:noFill/>
                    </a:lnR>
                    <a:lnT>
                      <a:noFill/>
                    </a:lnT>
                    <a:lnB>
                      <a:noFill/>
                    </a:lnB>
                    <a:solidFill>
                      <a:schemeClr val="bg1"/>
                    </a:solidFill>
                  </a:tcPr>
                </a:tc>
                <a:extLst>
                  <a:ext uri="{0D108BD9-81ED-4DB2-BD59-A6C34878D82A}">
                    <a16:rowId xmlns:a16="http://schemas.microsoft.com/office/drawing/2014/main" val="1591752199"/>
                  </a:ext>
                </a:extLst>
              </a:tr>
              <a:tr h="507868">
                <a:tc>
                  <a:txBody>
                    <a:bodyPr/>
                    <a:lstStyle/>
                    <a:p>
                      <a:pPr>
                        <a:buNone/>
                      </a:pPr>
                      <a:r>
                        <a:rPr lang="en-US"/>
                        <a:t>Attach Images to Inventory</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dirty="0"/>
                        <a:t>✅</a:t>
                      </a:r>
                    </a:p>
                  </a:txBody>
                  <a:tcPr anchor="ctr">
                    <a:lnL>
                      <a:noFill/>
                    </a:lnL>
                    <a:lnR>
                      <a:noFill/>
                    </a:lnR>
                    <a:lnT>
                      <a:noFill/>
                    </a:lnT>
                    <a:lnB>
                      <a:noFill/>
                    </a:lnB>
                    <a:solidFill>
                      <a:schemeClr val="bg1"/>
                    </a:solidFill>
                  </a:tcPr>
                </a:tc>
                <a:extLst>
                  <a:ext uri="{0D108BD9-81ED-4DB2-BD59-A6C34878D82A}">
                    <a16:rowId xmlns:a16="http://schemas.microsoft.com/office/drawing/2014/main" val="2258022955"/>
                  </a:ext>
                </a:extLst>
              </a:tr>
              <a:tr h="507868">
                <a:tc>
                  <a:txBody>
                    <a:bodyPr/>
                    <a:lstStyle/>
                    <a:p>
                      <a:pPr>
                        <a:buNone/>
                      </a:pPr>
                      <a:r>
                        <a:rPr lang="en-US"/>
                        <a:t>Custom Logos &amp; Themes</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dirty="0"/>
                        <a:t>✅</a:t>
                      </a:r>
                    </a:p>
                  </a:txBody>
                  <a:tcPr anchor="ctr">
                    <a:lnL>
                      <a:noFill/>
                    </a:lnL>
                    <a:lnR>
                      <a:noFill/>
                    </a:lnR>
                    <a:lnT>
                      <a:noFill/>
                    </a:lnT>
                    <a:lnB>
                      <a:noFill/>
                    </a:lnB>
                    <a:solidFill>
                      <a:schemeClr val="bg1"/>
                    </a:solidFill>
                  </a:tcPr>
                </a:tc>
                <a:extLst>
                  <a:ext uri="{0D108BD9-81ED-4DB2-BD59-A6C34878D82A}">
                    <a16:rowId xmlns:a16="http://schemas.microsoft.com/office/drawing/2014/main" val="119634024"/>
                  </a:ext>
                </a:extLst>
              </a:tr>
            </a:tbl>
          </a:graphicData>
        </a:graphic>
      </p:graphicFrame>
    </p:spTree>
    <p:extLst>
      <p:ext uri="{BB962C8B-B14F-4D97-AF65-F5344CB8AC3E}">
        <p14:creationId xmlns:p14="http://schemas.microsoft.com/office/powerpoint/2010/main" val="2389248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DC519-ABBA-C7E5-E171-B41EFADEAE56}"/>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61F4EB12-006B-26B8-A6CB-3054A2DA9D78}"/>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065B1E62-341F-25B8-1A33-D04A6D9752F4}"/>
              </a:ext>
            </a:extLst>
          </p:cNvPr>
          <p:cNvSpPr/>
          <p:nvPr/>
        </p:nvSpPr>
        <p:spPr>
          <a:xfrm>
            <a:off x="305"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77F80232-B480-2CE5-95EE-333348484662}"/>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726FD145-C3C4-3A50-FF06-12B542A7C2D7}"/>
              </a:ext>
            </a:extLst>
          </p:cNvPr>
          <p:cNvSpPr txBox="1"/>
          <p:nvPr/>
        </p:nvSpPr>
        <p:spPr>
          <a:xfrm>
            <a:off x="881832" y="654382"/>
            <a:ext cx="10849920" cy="769441"/>
          </a:xfrm>
          <a:prstGeom prst="rect">
            <a:avLst/>
          </a:prstGeom>
          <a:noFill/>
        </p:spPr>
        <p:txBody>
          <a:bodyPr wrap="square">
            <a:spAutoFit/>
          </a:bodyPr>
          <a:lstStyle/>
          <a:p>
            <a:pPr>
              <a:defRPr sz="4400" b="1">
                <a:solidFill>
                  <a:srgbClr val="FFFFFF"/>
                </a:solidFill>
                <a:latin typeface="Calibri"/>
              </a:defRPr>
            </a:pPr>
            <a:r>
              <a:rPr lang="en-US" sz="4400" b="1" dirty="0"/>
              <a:t>🔍</a:t>
            </a:r>
            <a:r>
              <a:rPr lang="en-US" dirty="0"/>
              <a:t>Key Differences: Version 10 vs. Version 11</a:t>
            </a:r>
            <a:endParaRPr dirty="0"/>
          </a:p>
        </p:txBody>
      </p:sp>
      <p:sp>
        <p:nvSpPr>
          <p:cNvPr id="8" name="TextBox 7">
            <a:extLst>
              <a:ext uri="{FF2B5EF4-FFF2-40B4-BE49-F238E27FC236}">
                <a16:creationId xmlns:a16="http://schemas.microsoft.com/office/drawing/2014/main" id="{9A735316-0213-3D4D-DEFB-D91471B9AB56}"/>
              </a:ext>
            </a:extLst>
          </p:cNvPr>
          <p:cNvSpPr txBox="1"/>
          <p:nvPr/>
        </p:nvSpPr>
        <p:spPr>
          <a:xfrm>
            <a:off x="1058449" y="1677833"/>
            <a:ext cx="7315199" cy="461665"/>
          </a:xfrm>
          <a:prstGeom prst="rect">
            <a:avLst/>
          </a:prstGeom>
          <a:solidFill>
            <a:schemeClr val="bg1"/>
          </a:solidFill>
        </p:spPr>
        <p:txBody>
          <a:bodyPr wrap="square" rtlCol="0">
            <a:spAutoFit/>
          </a:bodyPr>
          <a:lstStyle/>
          <a:p>
            <a:r>
              <a:rPr lang="en-US" sz="2400" dirty="0"/>
              <a:t>📦 Functional Operations</a:t>
            </a:r>
          </a:p>
        </p:txBody>
      </p:sp>
      <p:graphicFrame>
        <p:nvGraphicFramePr>
          <p:cNvPr id="6" name="Table 5">
            <a:extLst>
              <a:ext uri="{FF2B5EF4-FFF2-40B4-BE49-F238E27FC236}">
                <a16:creationId xmlns:a16="http://schemas.microsoft.com/office/drawing/2014/main" id="{AAA7451F-15E5-18E6-5EE5-4B1B8ACDE88A}"/>
              </a:ext>
            </a:extLst>
          </p:cNvPr>
          <p:cNvGraphicFramePr>
            <a:graphicFrameLocks noGrp="1"/>
          </p:cNvGraphicFramePr>
          <p:nvPr>
            <p:extLst>
              <p:ext uri="{D42A27DB-BD31-4B8C-83A1-F6EECF244321}">
                <p14:modId xmlns:p14="http://schemas.microsoft.com/office/powerpoint/2010/main" val="3440043031"/>
              </p:ext>
            </p:extLst>
          </p:nvPr>
        </p:nvGraphicFramePr>
        <p:xfrm>
          <a:off x="1058449" y="2454578"/>
          <a:ext cx="10673304" cy="4129102"/>
        </p:xfrm>
        <a:graphic>
          <a:graphicData uri="http://schemas.openxmlformats.org/drawingml/2006/table">
            <a:tbl>
              <a:tblPr/>
              <a:tblGrid>
                <a:gridCol w="3557768">
                  <a:extLst>
                    <a:ext uri="{9D8B030D-6E8A-4147-A177-3AD203B41FA5}">
                      <a16:colId xmlns:a16="http://schemas.microsoft.com/office/drawing/2014/main" val="1818391282"/>
                    </a:ext>
                  </a:extLst>
                </a:gridCol>
                <a:gridCol w="2874347">
                  <a:extLst>
                    <a:ext uri="{9D8B030D-6E8A-4147-A177-3AD203B41FA5}">
                      <a16:colId xmlns:a16="http://schemas.microsoft.com/office/drawing/2014/main" val="4272238846"/>
                    </a:ext>
                  </a:extLst>
                </a:gridCol>
                <a:gridCol w="4241189">
                  <a:extLst>
                    <a:ext uri="{9D8B030D-6E8A-4147-A177-3AD203B41FA5}">
                      <a16:colId xmlns:a16="http://schemas.microsoft.com/office/drawing/2014/main" val="2430264749"/>
                    </a:ext>
                  </a:extLst>
                </a:gridCol>
              </a:tblGrid>
              <a:tr h="402839">
                <a:tc>
                  <a:txBody>
                    <a:bodyPr/>
                    <a:lstStyle/>
                    <a:p>
                      <a:pPr>
                        <a:buNone/>
                      </a:pPr>
                      <a:r>
                        <a:rPr lang="en-US" b="1" u="sng"/>
                        <a:t>Capability</a:t>
                      </a:r>
                    </a:p>
                  </a:txBody>
                  <a:tcPr anchor="ctr">
                    <a:lnL>
                      <a:noFill/>
                    </a:lnL>
                    <a:lnR>
                      <a:noFill/>
                    </a:lnR>
                    <a:lnT>
                      <a:noFill/>
                    </a:lnT>
                    <a:lnB>
                      <a:noFill/>
                    </a:lnB>
                    <a:solidFill>
                      <a:schemeClr val="bg1"/>
                    </a:solidFill>
                  </a:tcPr>
                </a:tc>
                <a:tc>
                  <a:txBody>
                    <a:bodyPr/>
                    <a:lstStyle/>
                    <a:p>
                      <a:pPr>
                        <a:buNone/>
                      </a:pPr>
                      <a:r>
                        <a:rPr lang="en-US" b="1" u="sng"/>
                        <a:t>WISE 10</a:t>
                      </a:r>
                    </a:p>
                  </a:txBody>
                  <a:tcPr anchor="ctr">
                    <a:lnL>
                      <a:noFill/>
                    </a:lnL>
                    <a:lnR>
                      <a:noFill/>
                    </a:lnR>
                    <a:lnT>
                      <a:noFill/>
                    </a:lnT>
                    <a:lnB>
                      <a:noFill/>
                    </a:lnB>
                    <a:solidFill>
                      <a:schemeClr val="bg1"/>
                    </a:solidFill>
                  </a:tcPr>
                </a:tc>
                <a:tc>
                  <a:txBody>
                    <a:bodyPr/>
                    <a:lstStyle/>
                    <a:p>
                      <a:pPr>
                        <a:buNone/>
                      </a:pPr>
                      <a:r>
                        <a:rPr lang="en-US" b="1" u="sng" dirty="0"/>
                        <a:t>WISE 11</a:t>
                      </a:r>
                    </a:p>
                  </a:txBody>
                  <a:tcPr anchor="ctr">
                    <a:lnL>
                      <a:noFill/>
                    </a:lnL>
                    <a:lnR>
                      <a:noFill/>
                    </a:lnR>
                    <a:lnT>
                      <a:noFill/>
                    </a:lnT>
                    <a:lnB>
                      <a:noFill/>
                    </a:lnB>
                    <a:solidFill>
                      <a:schemeClr val="bg1"/>
                    </a:solidFill>
                  </a:tcPr>
                </a:tc>
                <a:extLst>
                  <a:ext uri="{0D108BD9-81ED-4DB2-BD59-A6C34878D82A}">
                    <a16:rowId xmlns:a16="http://schemas.microsoft.com/office/drawing/2014/main" val="2438430921"/>
                  </a:ext>
                </a:extLst>
              </a:tr>
              <a:tr h="402839">
                <a:tc>
                  <a:txBody>
                    <a:bodyPr/>
                    <a:lstStyle/>
                    <a:p>
                      <a:pPr>
                        <a:buNone/>
                      </a:pPr>
                      <a:r>
                        <a:rPr lang="en-US"/>
                        <a:t>Allocation by Customer ID/Type</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dirty="0"/>
                        <a:t>✅</a:t>
                      </a:r>
                    </a:p>
                  </a:txBody>
                  <a:tcPr anchor="ctr">
                    <a:lnL>
                      <a:noFill/>
                    </a:lnL>
                    <a:lnR>
                      <a:noFill/>
                    </a:lnR>
                    <a:lnT>
                      <a:noFill/>
                    </a:lnT>
                    <a:lnB>
                      <a:noFill/>
                    </a:lnB>
                    <a:solidFill>
                      <a:schemeClr val="bg1"/>
                    </a:solidFill>
                  </a:tcPr>
                </a:tc>
                <a:extLst>
                  <a:ext uri="{0D108BD9-81ED-4DB2-BD59-A6C34878D82A}">
                    <a16:rowId xmlns:a16="http://schemas.microsoft.com/office/drawing/2014/main" val="1288373790"/>
                  </a:ext>
                </a:extLst>
              </a:tr>
              <a:tr h="402839">
                <a:tc>
                  <a:txBody>
                    <a:bodyPr/>
                    <a:lstStyle/>
                    <a:p>
                      <a:pPr>
                        <a:buNone/>
                      </a:pPr>
                      <a:r>
                        <a:rPr lang="en-US"/>
                        <a:t>Task Plan-Based Allocation</a:t>
                      </a:r>
                    </a:p>
                  </a:txBody>
                  <a:tcPr anchor="ctr">
                    <a:lnL>
                      <a:noFill/>
                    </a:lnL>
                    <a:lnR>
                      <a:noFill/>
                    </a:lnR>
                    <a:lnT>
                      <a:noFill/>
                    </a:lnT>
                    <a:lnB>
                      <a:noFill/>
                    </a:lnB>
                    <a:solidFill>
                      <a:schemeClr val="bg1"/>
                    </a:solidFill>
                  </a:tcPr>
                </a:tc>
                <a:tc>
                  <a:txBody>
                    <a:bodyPr/>
                    <a:lstStyle/>
                    <a:p>
                      <a:pPr>
                        <a:buNone/>
                      </a:pPr>
                      <a:r>
                        <a:rPr lang="en-US"/>
                        <a:t>Partial</a:t>
                      </a:r>
                    </a:p>
                  </a:txBody>
                  <a:tcPr anchor="ctr">
                    <a:lnL>
                      <a:noFill/>
                    </a:lnL>
                    <a:lnR>
                      <a:noFill/>
                    </a:lnR>
                    <a:lnT>
                      <a:noFill/>
                    </a:lnT>
                    <a:lnB>
                      <a:noFill/>
                    </a:lnB>
                    <a:solidFill>
                      <a:schemeClr val="bg1"/>
                    </a:solidFill>
                  </a:tcPr>
                </a:tc>
                <a:tc>
                  <a:txBody>
                    <a:bodyPr/>
                    <a:lstStyle/>
                    <a:p>
                      <a:pPr>
                        <a:buNone/>
                      </a:pPr>
                      <a:r>
                        <a:rPr lang="en-US"/>
                        <a:t>✅ Full support</a:t>
                      </a:r>
                    </a:p>
                  </a:txBody>
                  <a:tcPr anchor="ctr">
                    <a:lnL>
                      <a:noFill/>
                    </a:lnL>
                    <a:lnR>
                      <a:noFill/>
                    </a:lnR>
                    <a:lnT>
                      <a:noFill/>
                    </a:lnT>
                    <a:lnB>
                      <a:noFill/>
                    </a:lnB>
                    <a:solidFill>
                      <a:schemeClr val="bg1"/>
                    </a:solidFill>
                  </a:tcPr>
                </a:tc>
                <a:extLst>
                  <a:ext uri="{0D108BD9-81ED-4DB2-BD59-A6C34878D82A}">
                    <a16:rowId xmlns:a16="http://schemas.microsoft.com/office/drawing/2014/main" val="2746759250"/>
                  </a:ext>
                </a:extLst>
              </a:tr>
              <a:tr h="402839">
                <a:tc>
                  <a:txBody>
                    <a:bodyPr/>
                    <a:lstStyle/>
                    <a:p>
                      <a:pPr>
                        <a:buNone/>
                      </a:pPr>
                      <a:r>
                        <a:rPr lang="en-US"/>
                        <a:t>MS Code-Based Holds</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a:t>✅ Drives status logic</a:t>
                      </a:r>
                    </a:p>
                  </a:txBody>
                  <a:tcPr anchor="ctr">
                    <a:lnL>
                      <a:noFill/>
                    </a:lnL>
                    <a:lnR>
                      <a:noFill/>
                    </a:lnR>
                    <a:lnT>
                      <a:noFill/>
                    </a:lnT>
                    <a:lnB>
                      <a:noFill/>
                    </a:lnB>
                    <a:solidFill>
                      <a:schemeClr val="bg1"/>
                    </a:solidFill>
                  </a:tcPr>
                </a:tc>
                <a:extLst>
                  <a:ext uri="{0D108BD9-81ED-4DB2-BD59-A6C34878D82A}">
                    <a16:rowId xmlns:a16="http://schemas.microsoft.com/office/drawing/2014/main" val="1541112897"/>
                  </a:ext>
                </a:extLst>
              </a:tr>
              <a:tr h="704969">
                <a:tc>
                  <a:txBody>
                    <a:bodyPr/>
                    <a:lstStyle/>
                    <a:p>
                      <a:pPr>
                        <a:buNone/>
                      </a:pPr>
                      <a:r>
                        <a:rPr lang="en-US"/>
                        <a:t>Inventory Inquiry Custom Fields</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a:t>✅ Filter and display enhancements</a:t>
                      </a:r>
                    </a:p>
                  </a:txBody>
                  <a:tcPr anchor="ctr">
                    <a:lnL>
                      <a:noFill/>
                    </a:lnL>
                    <a:lnR>
                      <a:noFill/>
                    </a:lnR>
                    <a:lnT>
                      <a:noFill/>
                    </a:lnT>
                    <a:lnB>
                      <a:noFill/>
                    </a:lnB>
                    <a:solidFill>
                      <a:schemeClr val="bg1"/>
                    </a:solidFill>
                  </a:tcPr>
                </a:tc>
                <a:extLst>
                  <a:ext uri="{0D108BD9-81ED-4DB2-BD59-A6C34878D82A}">
                    <a16:rowId xmlns:a16="http://schemas.microsoft.com/office/drawing/2014/main" val="573904800"/>
                  </a:ext>
                </a:extLst>
              </a:tr>
              <a:tr h="704969">
                <a:tc>
                  <a:txBody>
                    <a:bodyPr/>
                    <a:lstStyle/>
                    <a:p>
                      <a:pPr>
                        <a:buNone/>
                      </a:pPr>
                      <a:r>
                        <a:rPr lang="en-US"/>
                        <a:t>ASN Enhancements</a:t>
                      </a:r>
                    </a:p>
                  </a:txBody>
                  <a:tcPr anchor="ctr">
                    <a:lnL>
                      <a:noFill/>
                    </a:lnL>
                    <a:lnR>
                      <a:noFill/>
                    </a:lnR>
                    <a:lnT>
                      <a:noFill/>
                    </a:lnT>
                    <a:lnB>
                      <a:noFill/>
                    </a:lnB>
                    <a:solidFill>
                      <a:schemeClr val="bg1"/>
                    </a:solidFill>
                  </a:tcPr>
                </a:tc>
                <a:tc>
                  <a:txBody>
                    <a:bodyPr/>
                    <a:lstStyle/>
                    <a:p>
                      <a:pPr>
                        <a:buNone/>
                      </a:pPr>
                      <a:r>
                        <a:rPr lang="en-US"/>
                        <a:t>Limited</a:t>
                      </a:r>
                    </a:p>
                  </a:txBody>
                  <a:tcPr anchor="ctr">
                    <a:lnL>
                      <a:noFill/>
                    </a:lnL>
                    <a:lnR>
                      <a:noFill/>
                    </a:lnR>
                    <a:lnT>
                      <a:noFill/>
                    </a:lnT>
                    <a:lnB>
                      <a:noFill/>
                    </a:lnB>
                    <a:solidFill>
                      <a:schemeClr val="bg1"/>
                    </a:solidFill>
                  </a:tcPr>
                </a:tc>
                <a:tc>
                  <a:txBody>
                    <a:bodyPr/>
                    <a:lstStyle/>
                    <a:p>
                      <a:pPr>
                        <a:buNone/>
                      </a:pPr>
                      <a:r>
                        <a:rPr lang="en-US"/>
                        <a:t>✅ Add Production &amp; Expiration dates</a:t>
                      </a:r>
                    </a:p>
                  </a:txBody>
                  <a:tcPr anchor="ctr">
                    <a:lnL>
                      <a:noFill/>
                    </a:lnL>
                    <a:lnR>
                      <a:noFill/>
                    </a:lnR>
                    <a:lnT>
                      <a:noFill/>
                    </a:lnT>
                    <a:lnB>
                      <a:noFill/>
                    </a:lnB>
                    <a:solidFill>
                      <a:schemeClr val="bg1"/>
                    </a:solidFill>
                  </a:tcPr>
                </a:tc>
                <a:extLst>
                  <a:ext uri="{0D108BD9-81ED-4DB2-BD59-A6C34878D82A}">
                    <a16:rowId xmlns:a16="http://schemas.microsoft.com/office/drawing/2014/main" val="635122732"/>
                  </a:ext>
                </a:extLst>
              </a:tr>
              <a:tr h="402839">
                <a:tc>
                  <a:txBody>
                    <a:bodyPr/>
                    <a:lstStyle/>
                    <a:p>
                      <a:pPr>
                        <a:buNone/>
                      </a:pPr>
                      <a:r>
                        <a:rPr lang="en-US"/>
                        <a:t>PickWhilePick</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a:t>✅ Direct-to-carton pick support</a:t>
                      </a:r>
                    </a:p>
                  </a:txBody>
                  <a:tcPr anchor="ctr">
                    <a:lnL>
                      <a:noFill/>
                    </a:lnL>
                    <a:lnR>
                      <a:noFill/>
                    </a:lnR>
                    <a:lnT>
                      <a:noFill/>
                    </a:lnT>
                    <a:lnB>
                      <a:noFill/>
                    </a:lnB>
                    <a:solidFill>
                      <a:schemeClr val="bg1"/>
                    </a:solidFill>
                  </a:tcPr>
                </a:tc>
                <a:extLst>
                  <a:ext uri="{0D108BD9-81ED-4DB2-BD59-A6C34878D82A}">
                    <a16:rowId xmlns:a16="http://schemas.microsoft.com/office/drawing/2014/main" val="4244738151"/>
                  </a:ext>
                </a:extLst>
              </a:tr>
              <a:tr h="704969">
                <a:tc>
                  <a:txBody>
                    <a:bodyPr/>
                    <a:lstStyle/>
                    <a:p>
                      <a:pPr>
                        <a:buNone/>
                      </a:pPr>
                      <a:r>
                        <a:rPr lang="en-US"/>
                        <a:t>Manual Order Packing</a:t>
                      </a:r>
                    </a:p>
                  </a:txBody>
                  <a:tcPr anchor="ctr">
                    <a:lnL>
                      <a:noFill/>
                    </a:lnL>
                    <a:lnR>
                      <a:noFill/>
                    </a:lnR>
                    <a:lnT>
                      <a:noFill/>
                    </a:lnT>
                    <a:lnB>
                      <a:noFill/>
                    </a:lnB>
                    <a:solidFill>
                      <a:schemeClr val="bg1"/>
                    </a:solidFill>
                  </a:tcPr>
                </a:tc>
                <a:tc>
                  <a:txBody>
                    <a:bodyPr/>
                    <a:lstStyle/>
                    <a:p>
                      <a:pPr>
                        <a:buNone/>
                      </a:pPr>
                      <a:r>
                        <a:rPr lang="en-US"/>
                        <a:t>Relies on Group #</a:t>
                      </a:r>
                    </a:p>
                  </a:txBody>
                  <a:tcPr anchor="ctr">
                    <a:lnL>
                      <a:noFill/>
                    </a:lnL>
                    <a:lnR>
                      <a:noFill/>
                    </a:lnR>
                    <a:lnT>
                      <a:noFill/>
                    </a:lnT>
                    <a:lnB>
                      <a:noFill/>
                    </a:lnB>
                    <a:solidFill>
                      <a:schemeClr val="bg1"/>
                    </a:solidFill>
                  </a:tcPr>
                </a:tc>
                <a:tc>
                  <a:txBody>
                    <a:bodyPr/>
                    <a:lstStyle/>
                    <a:p>
                      <a:pPr>
                        <a:buNone/>
                      </a:pPr>
                      <a:r>
                        <a:rPr lang="en-US" dirty="0"/>
                        <a:t>✅ Simplified with Pack ID scanning</a:t>
                      </a:r>
                    </a:p>
                  </a:txBody>
                  <a:tcPr anchor="ctr">
                    <a:lnL>
                      <a:noFill/>
                    </a:lnL>
                    <a:lnR>
                      <a:noFill/>
                    </a:lnR>
                    <a:lnT>
                      <a:noFill/>
                    </a:lnT>
                    <a:lnB>
                      <a:noFill/>
                    </a:lnB>
                    <a:solidFill>
                      <a:schemeClr val="bg1"/>
                    </a:solidFill>
                  </a:tcPr>
                </a:tc>
                <a:extLst>
                  <a:ext uri="{0D108BD9-81ED-4DB2-BD59-A6C34878D82A}">
                    <a16:rowId xmlns:a16="http://schemas.microsoft.com/office/drawing/2014/main" val="2384071982"/>
                  </a:ext>
                </a:extLst>
              </a:tr>
            </a:tbl>
          </a:graphicData>
        </a:graphic>
      </p:graphicFrame>
    </p:spTree>
    <p:extLst>
      <p:ext uri="{BB962C8B-B14F-4D97-AF65-F5344CB8AC3E}">
        <p14:creationId xmlns:p14="http://schemas.microsoft.com/office/powerpoint/2010/main" val="437840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B9B35-EE6D-6B05-6F4B-619C7BDB93FF}"/>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F5B277E9-15CA-DE3C-D484-BE7266EFD955}"/>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5BF80C46-4303-D4A4-7CB4-95DA79412B69}"/>
              </a:ext>
            </a:extLst>
          </p:cNvPr>
          <p:cNvSpPr/>
          <p:nvPr/>
        </p:nvSpPr>
        <p:spPr>
          <a:xfrm>
            <a:off x="305"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06A2D1AA-D71B-06F2-22F5-62F0AAC130FD}"/>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8420AA17-25B2-A0AA-E38E-AFC32FE5531C}"/>
              </a:ext>
            </a:extLst>
          </p:cNvPr>
          <p:cNvSpPr txBox="1"/>
          <p:nvPr/>
        </p:nvSpPr>
        <p:spPr>
          <a:xfrm>
            <a:off x="881832" y="654382"/>
            <a:ext cx="10849920" cy="769441"/>
          </a:xfrm>
          <a:prstGeom prst="rect">
            <a:avLst/>
          </a:prstGeom>
          <a:noFill/>
        </p:spPr>
        <p:txBody>
          <a:bodyPr wrap="square">
            <a:spAutoFit/>
          </a:bodyPr>
          <a:lstStyle/>
          <a:p>
            <a:pPr>
              <a:defRPr sz="4400" b="1">
                <a:solidFill>
                  <a:srgbClr val="FFFFFF"/>
                </a:solidFill>
                <a:latin typeface="Calibri"/>
              </a:defRPr>
            </a:pPr>
            <a:r>
              <a:rPr lang="en-US" sz="4400" b="1" dirty="0"/>
              <a:t>🔍</a:t>
            </a:r>
            <a:r>
              <a:rPr lang="en-US" dirty="0"/>
              <a:t>Key Differences: Version 10 vs. Version 11</a:t>
            </a:r>
            <a:endParaRPr dirty="0"/>
          </a:p>
        </p:txBody>
      </p:sp>
      <p:sp>
        <p:nvSpPr>
          <p:cNvPr id="8" name="TextBox 7">
            <a:extLst>
              <a:ext uri="{FF2B5EF4-FFF2-40B4-BE49-F238E27FC236}">
                <a16:creationId xmlns:a16="http://schemas.microsoft.com/office/drawing/2014/main" id="{F975F27D-3AD8-CC81-7F11-B68AE0E42CC9}"/>
              </a:ext>
            </a:extLst>
          </p:cNvPr>
          <p:cNvSpPr txBox="1"/>
          <p:nvPr/>
        </p:nvSpPr>
        <p:spPr>
          <a:xfrm>
            <a:off x="1058449" y="1803885"/>
            <a:ext cx="7315199" cy="461665"/>
          </a:xfrm>
          <a:prstGeom prst="rect">
            <a:avLst/>
          </a:prstGeom>
          <a:solidFill>
            <a:schemeClr val="bg1"/>
          </a:solidFill>
        </p:spPr>
        <p:txBody>
          <a:bodyPr wrap="square" rtlCol="0">
            <a:spAutoFit/>
          </a:bodyPr>
          <a:lstStyle/>
          <a:p>
            <a:pPr>
              <a:buNone/>
            </a:pPr>
            <a:r>
              <a:rPr lang="en-US" sz="2400" b="1" dirty="0"/>
              <a:t>📑 Billing &amp; 3PL (Cross-Referenced)</a:t>
            </a:r>
          </a:p>
        </p:txBody>
      </p:sp>
      <p:sp>
        <p:nvSpPr>
          <p:cNvPr id="7" name="TextBox 6">
            <a:extLst>
              <a:ext uri="{FF2B5EF4-FFF2-40B4-BE49-F238E27FC236}">
                <a16:creationId xmlns:a16="http://schemas.microsoft.com/office/drawing/2014/main" id="{EA9300AF-F26B-5C95-A334-F35C7BCBD37B}"/>
              </a:ext>
            </a:extLst>
          </p:cNvPr>
          <p:cNvSpPr txBox="1"/>
          <p:nvPr/>
        </p:nvSpPr>
        <p:spPr>
          <a:xfrm>
            <a:off x="1058448" y="2722276"/>
            <a:ext cx="10077189" cy="3785652"/>
          </a:xfrm>
          <a:prstGeom prst="rect">
            <a:avLst/>
          </a:prstGeom>
          <a:solidFill>
            <a:schemeClr val="bg1"/>
          </a:solidFill>
        </p:spPr>
        <p:txBody>
          <a:bodyPr wrap="square" rtlCol="0">
            <a:spAutoFit/>
          </a:bodyPr>
          <a:lstStyle/>
          <a:p>
            <a:pPr>
              <a:buFont typeface="Arial" panose="020B0604020202020204" pitchFamily="34" charset="0"/>
              <a:buChar char="•"/>
            </a:pPr>
            <a:r>
              <a:rPr lang="en-US" sz="2400" b="1" dirty="0"/>
              <a:t>Version 10</a:t>
            </a:r>
            <a:r>
              <a:rPr lang="en-US" sz="2400" dirty="0"/>
              <a:t>:</a:t>
            </a:r>
          </a:p>
          <a:p>
            <a:pPr marL="742950" lvl="1" indent="-285750">
              <a:buFont typeface="Arial" panose="020B0604020202020204" pitchFamily="34" charset="0"/>
              <a:buChar char="•"/>
            </a:pPr>
            <a:r>
              <a:rPr lang="en-US" sz="2400" dirty="0"/>
              <a:t>Supported detailed 3PL billing configuration using tabs like </a:t>
            </a:r>
            <a:r>
              <a:rPr lang="en-US" sz="2400" i="1" dirty="0"/>
              <a:t>Item Charges</a:t>
            </a:r>
            <a:r>
              <a:rPr lang="en-US" sz="2400" dirty="0"/>
              <a:t>, </a:t>
            </a:r>
            <a:r>
              <a:rPr lang="en-US" sz="2400" i="1" dirty="0"/>
              <a:t>Misc Charges</a:t>
            </a:r>
            <a:r>
              <a:rPr lang="en-US" sz="2400" dirty="0"/>
              <a:t>, </a:t>
            </a:r>
            <a:r>
              <a:rPr lang="en-US" sz="2400" i="1" dirty="0"/>
              <a:t>Minimum Charges</a:t>
            </a:r>
            <a:r>
              <a:rPr lang="en-US" sz="2400" dirty="0"/>
              <a:t>.</a:t>
            </a:r>
          </a:p>
          <a:p>
            <a:pPr marL="742950" lvl="1" indent="-285750">
              <a:buFont typeface="Arial" panose="020B0604020202020204" pitchFamily="34" charset="0"/>
              <a:buChar char="•"/>
            </a:pPr>
            <a:r>
              <a:rPr lang="en-US" sz="2400" dirty="0"/>
              <a:t>Billing by weight, volume, cartons, or container.</a:t>
            </a:r>
          </a:p>
          <a:p>
            <a:pPr marL="742950" lvl="1" indent="-285750">
              <a:buFont typeface="Arial" panose="020B0604020202020204" pitchFamily="34" charset="0"/>
              <a:buChar char="•"/>
            </a:pPr>
            <a:r>
              <a:rPr lang="en-US" sz="2400" dirty="0"/>
              <a:t>Interface-based activity billing: </a:t>
            </a:r>
            <a:r>
              <a:rPr lang="en-US" sz="2400" dirty="0" err="1"/>
              <a:t>TPWReceipt</a:t>
            </a:r>
            <a:r>
              <a:rPr lang="en-US" sz="2400" dirty="0"/>
              <a:t>, </a:t>
            </a:r>
            <a:r>
              <a:rPr lang="en-US" sz="2400" dirty="0" err="1"/>
              <a:t>TPWPutaway</a:t>
            </a:r>
            <a:r>
              <a:rPr lang="en-US" sz="2400" dirty="0"/>
              <a:t>, </a:t>
            </a:r>
            <a:r>
              <a:rPr lang="en-US" sz="2400" dirty="0" err="1"/>
              <a:t>TPWShipment</a:t>
            </a:r>
            <a:r>
              <a:rPr lang="en-US" sz="2400" dirty="0"/>
              <a:t>, </a:t>
            </a:r>
            <a:r>
              <a:rPr lang="en-US" sz="2400" dirty="0" err="1"/>
              <a:t>TPWRepack</a:t>
            </a:r>
            <a:r>
              <a:rPr lang="en-US" sz="2400" dirty="0"/>
              <a:t>, etc.</a:t>
            </a:r>
          </a:p>
          <a:p>
            <a:pPr>
              <a:buFont typeface="Arial" panose="020B0604020202020204" pitchFamily="34" charset="0"/>
              <a:buChar char="•"/>
            </a:pPr>
            <a:r>
              <a:rPr lang="en-US" sz="2400" b="1" dirty="0"/>
              <a:t>Version 11</a:t>
            </a:r>
            <a:r>
              <a:rPr lang="en-US" sz="2400" dirty="0"/>
              <a:t>:</a:t>
            </a:r>
          </a:p>
          <a:p>
            <a:pPr marL="742950" lvl="1" indent="-285750">
              <a:buFont typeface="Arial" panose="020B0604020202020204" pitchFamily="34" charset="0"/>
              <a:buChar char="•"/>
            </a:pPr>
            <a:r>
              <a:rPr lang="en-US" sz="2400" dirty="0"/>
              <a:t>Extends on Version 10 structure.</a:t>
            </a:r>
          </a:p>
          <a:p>
            <a:pPr marL="742950" lvl="1" indent="-285750">
              <a:buFont typeface="Arial" panose="020B0604020202020204" pitchFamily="34" charset="0"/>
              <a:buChar char="•"/>
            </a:pPr>
            <a:r>
              <a:rPr lang="en-US" sz="2400" dirty="0"/>
              <a:t>Adds </a:t>
            </a:r>
            <a:r>
              <a:rPr lang="en-US" sz="2400" b="1" dirty="0"/>
              <a:t>UA – Out Invoice screen</a:t>
            </a:r>
            <a:r>
              <a:rPr lang="en-US" sz="2400" dirty="0"/>
              <a:t> for billing integration visibility.</a:t>
            </a:r>
          </a:p>
          <a:p>
            <a:pPr marL="742950" lvl="1" indent="-285750">
              <a:buFont typeface="Arial" panose="020B0604020202020204" pitchFamily="34" charset="0"/>
              <a:buChar char="•"/>
            </a:pPr>
            <a:r>
              <a:rPr lang="en-US" sz="2400" dirty="0"/>
              <a:t>Allows invoices pending export to external systems—ideal for ERP tie-ins.</a:t>
            </a:r>
          </a:p>
        </p:txBody>
      </p:sp>
    </p:spTree>
    <p:extLst>
      <p:ext uri="{BB962C8B-B14F-4D97-AF65-F5344CB8AC3E}">
        <p14:creationId xmlns:p14="http://schemas.microsoft.com/office/powerpoint/2010/main" val="3311957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C5852-B25E-AD79-1474-6088ADCB6A1F}"/>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60F78C0E-7228-86A1-2A4B-5BDC143D8D77}"/>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081A1E7D-35E0-7C14-E135-C6DB8B3340D1}"/>
              </a:ext>
            </a:extLst>
          </p:cNvPr>
          <p:cNvSpPr/>
          <p:nvPr/>
        </p:nvSpPr>
        <p:spPr>
          <a:xfrm>
            <a:off x="305"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090419A6-1394-4FBF-FE81-B7A7DD996137}"/>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3BF7D209-9195-0657-2578-15B9E5296ABB}"/>
              </a:ext>
            </a:extLst>
          </p:cNvPr>
          <p:cNvSpPr txBox="1"/>
          <p:nvPr/>
        </p:nvSpPr>
        <p:spPr>
          <a:xfrm>
            <a:off x="881832" y="654382"/>
            <a:ext cx="10849920" cy="769441"/>
          </a:xfrm>
          <a:prstGeom prst="rect">
            <a:avLst/>
          </a:prstGeom>
          <a:noFill/>
        </p:spPr>
        <p:txBody>
          <a:bodyPr wrap="square">
            <a:spAutoFit/>
          </a:bodyPr>
          <a:lstStyle/>
          <a:p>
            <a:pPr>
              <a:defRPr sz="4400" b="1">
                <a:solidFill>
                  <a:srgbClr val="FFFFFF"/>
                </a:solidFill>
                <a:latin typeface="Calibri"/>
              </a:defRPr>
            </a:pPr>
            <a:r>
              <a:rPr lang="en-US" sz="4400" b="1" dirty="0"/>
              <a:t>🔍</a:t>
            </a:r>
            <a:r>
              <a:rPr lang="en-US" dirty="0"/>
              <a:t>Key Differences: Version 10 vs. Version 11</a:t>
            </a:r>
            <a:endParaRPr dirty="0"/>
          </a:p>
        </p:txBody>
      </p:sp>
      <p:sp>
        <p:nvSpPr>
          <p:cNvPr id="8" name="TextBox 7">
            <a:extLst>
              <a:ext uri="{FF2B5EF4-FFF2-40B4-BE49-F238E27FC236}">
                <a16:creationId xmlns:a16="http://schemas.microsoft.com/office/drawing/2014/main" id="{85D3EC48-A0B5-73ED-3E5C-636895985425}"/>
              </a:ext>
            </a:extLst>
          </p:cNvPr>
          <p:cNvSpPr txBox="1"/>
          <p:nvPr/>
        </p:nvSpPr>
        <p:spPr>
          <a:xfrm>
            <a:off x="1058449" y="1623839"/>
            <a:ext cx="7315199" cy="461665"/>
          </a:xfrm>
          <a:prstGeom prst="rect">
            <a:avLst/>
          </a:prstGeom>
          <a:solidFill>
            <a:schemeClr val="bg1"/>
          </a:solidFill>
        </p:spPr>
        <p:txBody>
          <a:bodyPr wrap="square" rtlCol="0">
            <a:spAutoFit/>
          </a:bodyPr>
          <a:lstStyle/>
          <a:p>
            <a:r>
              <a:rPr lang="en-US" sz="2400" dirty="0"/>
              <a:t>🔐 Administration &amp; Security</a:t>
            </a:r>
          </a:p>
        </p:txBody>
      </p:sp>
      <p:graphicFrame>
        <p:nvGraphicFramePr>
          <p:cNvPr id="7" name="Table 6">
            <a:extLst>
              <a:ext uri="{FF2B5EF4-FFF2-40B4-BE49-F238E27FC236}">
                <a16:creationId xmlns:a16="http://schemas.microsoft.com/office/drawing/2014/main" id="{82F2D5CC-6F2E-F5D0-0BC7-0C70C0DEC9CB}"/>
              </a:ext>
            </a:extLst>
          </p:cNvPr>
          <p:cNvGraphicFramePr>
            <a:graphicFrameLocks noGrp="1"/>
          </p:cNvGraphicFramePr>
          <p:nvPr>
            <p:extLst>
              <p:ext uri="{D42A27DB-BD31-4B8C-83A1-F6EECF244321}">
                <p14:modId xmlns:p14="http://schemas.microsoft.com/office/powerpoint/2010/main" val="596637345"/>
              </p:ext>
            </p:extLst>
          </p:nvPr>
        </p:nvGraphicFramePr>
        <p:xfrm>
          <a:off x="457199" y="2491580"/>
          <a:ext cx="11091798" cy="4092098"/>
        </p:xfrm>
        <a:graphic>
          <a:graphicData uri="http://schemas.openxmlformats.org/drawingml/2006/table">
            <a:tbl>
              <a:tblPr/>
              <a:tblGrid>
                <a:gridCol w="3697266">
                  <a:extLst>
                    <a:ext uri="{9D8B030D-6E8A-4147-A177-3AD203B41FA5}">
                      <a16:colId xmlns:a16="http://schemas.microsoft.com/office/drawing/2014/main" val="563263113"/>
                    </a:ext>
                  </a:extLst>
                </a:gridCol>
                <a:gridCol w="3697266">
                  <a:extLst>
                    <a:ext uri="{9D8B030D-6E8A-4147-A177-3AD203B41FA5}">
                      <a16:colId xmlns:a16="http://schemas.microsoft.com/office/drawing/2014/main" val="584236330"/>
                    </a:ext>
                  </a:extLst>
                </a:gridCol>
                <a:gridCol w="3697266">
                  <a:extLst>
                    <a:ext uri="{9D8B030D-6E8A-4147-A177-3AD203B41FA5}">
                      <a16:colId xmlns:a16="http://schemas.microsoft.com/office/drawing/2014/main" val="2528821419"/>
                    </a:ext>
                  </a:extLst>
                </a:gridCol>
              </a:tblGrid>
              <a:tr h="545613">
                <a:tc>
                  <a:txBody>
                    <a:bodyPr/>
                    <a:lstStyle/>
                    <a:p>
                      <a:pPr>
                        <a:buNone/>
                      </a:pPr>
                      <a:r>
                        <a:rPr lang="en-US" b="1" u="sng"/>
                        <a:t>Control</a:t>
                      </a:r>
                    </a:p>
                  </a:txBody>
                  <a:tcPr anchor="ctr">
                    <a:lnL>
                      <a:noFill/>
                    </a:lnL>
                    <a:lnR>
                      <a:noFill/>
                    </a:lnR>
                    <a:lnT>
                      <a:noFill/>
                    </a:lnT>
                    <a:lnB>
                      <a:noFill/>
                    </a:lnB>
                    <a:solidFill>
                      <a:schemeClr val="bg1"/>
                    </a:solidFill>
                  </a:tcPr>
                </a:tc>
                <a:tc>
                  <a:txBody>
                    <a:bodyPr/>
                    <a:lstStyle/>
                    <a:p>
                      <a:pPr>
                        <a:buNone/>
                      </a:pPr>
                      <a:r>
                        <a:rPr lang="en-US" b="1" u="sng"/>
                        <a:t>WISE 10</a:t>
                      </a:r>
                    </a:p>
                  </a:txBody>
                  <a:tcPr anchor="ctr">
                    <a:lnL>
                      <a:noFill/>
                    </a:lnL>
                    <a:lnR>
                      <a:noFill/>
                    </a:lnR>
                    <a:lnT>
                      <a:noFill/>
                    </a:lnT>
                    <a:lnB>
                      <a:noFill/>
                    </a:lnB>
                    <a:solidFill>
                      <a:schemeClr val="bg1"/>
                    </a:solidFill>
                  </a:tcPr>
                </a:tc>
                <a:tc>
                  <a:txBody>
                    <a:bodyPr/>
                    <a:lstStyle/>
                    <a:p>
                      <a:pPr>
                        <a:buNone/>
                      </a:pPr>
                      <a:r>
                        <a:rPr lang="en-US" b="1" u="sng" dirty="0"/>
                        <a:t>WISE 11</a:t>
                      </a:r>
                    </a:p>
                  </a:txBody>
                  <a:tcPr anchor="ctr">
                    <a:lnL>
                      <a:noFill/>
                    </a:lnL>
                    <a:lnR>
                      <a:noFill/>
                    </a:lnR>
                    <a:lnT>
                      <a:noFill/>
                    </a:lnT>
                    <a:lnB>
                      <a:noFill/>
                    </a:lnB>
                    <a:solidFill>
                      <a:schemeClr val="bg1"/>
                    </a:solidFill>
                  </a:tcPr>
                </a:tc>
                <a:extLst>
                  <a:ext uri="{0D108BD9-81ED-4DB2-BD59-A6C34878D82A}">
                    <a16:rowId xmlns:a16="http://schemas.microsoft.com/office/drawing/2014/main" val="2554570147"/>
                  </a:ext>
                </a:extLst>
              </a:tr>
              <a:tr h="545613">
                <a:tc>
                  <a:txBody>
                    <a:bodyPr/>
                    <a:lstStyle/>
                    <a:p>
                      <a:pPr>
                        <a:buNone/>
                      </a:pPr>
                      <a:r>
                        <a:rPr lang="en-US"/>
                        <a:t>2FA</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dirty="0"/>
                        <a:t>✅</a:t>
                      </a:r>
                    </a:p>
                  </a:txBody>
                  <a:tcPr anchor="ctr">
                    <a:lnL>
                      <a:noFill/>
                    </a:lnL>
                    <a:lnR>
                      <a:noFill/>
                    </a:lnR>
                    <a:lnT>
                      <a:noFill/>
                    </a:lnT>
                    <a:lnB>
                      <a:noFill/>
                    </a:lnB>
                    <a:solidFill>
                      <a:schemeClr val="bg1"/>
                    </a:solidFill>
                  </a:tcPr>
                </a:tc>
                <a:extLst>
                  <a:ext uri="{0D108BD9-81ED-4DB2-BD59-A6C34878D82A}">
                    <a16:rowId xmlns:a16="http://schemas.microsoft.com/office/drawing/2014/main" val="1036021648"/>
                  </a:ext>
                </a:extLst>
              </a:tr>
              <a:tr h="545613">
                <a:tc>
                  <a:txBody>
                    <a:bodyPr/>
                    <a:lstStyle/>
                    <a:p>
                      <a:pPr>
                        <a:buNone/>
                      </a:pPr>
                      <a:r>
                        <a:rPr lang="en-US"/>
                        <a:t>Button-Level Security</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dirty="0"/>
                        <a:t>✅</a:t>
                      </a:r>
                    </a:p>
                  </a:txBody>
                  <a:tcPr anchor="ctr">
                    <a:lnL>
                      <a:noFill/>
                    </a:lnL>
                    <a:lnR>
                      <a:noFill/>
                    </a:lnR>
                    <a:lnT>
                      <a:noFill/>
                    </a:lnT>
                    <a:lnB>
                      <a:noFill/>
                    </a:lnB>
                    <a:solidFill>
                      <a:schemeClr val="bg1"/>
                    </a:solidFill>
                  </a:tcPr>
                </a:tc>
                <a:extLst>
                  <a:ext uri="{0D108BD9-81ED-4DB2-BD59-A6C34878D82A}">
                    <a16:rowId xmlns:a16="http://schemas.microsoft.com/office/drawing/2014/main" val="2180518283"/>
                  </a:ext>
                </a:extLst>
              </a:tr>
              <a:tr h="954823">
                <a:tc>
                  <a:txBody>
                    <a:bodyPr/>
                    <a:lstStyle/>
                    <a:p>
                      <a:pPr>
                        <a:buNone/>
                      </a:pPr>
                      <a:r>
                        <a:rPr lang="en-US"/>
                        <a:t>Audit Trail</a:t>
                      </a:r>
                    </a:p>
                  </a:txBody>
                  <a:tcPr anchor="ctr">
                    <a:lnL>
                      <a:noFill/>
                    </a:lnL>
                    <a:lnR>
                      <a:noFill/>
                    </a:lnR>
                    <a:lnT>
                      <a:noFill/>
                    </a:lnT>
                    <a:lnB>
                      <a:noFill/>
                    </a:lnB>
                    <a:solidFill>
                      <a:schemeClr val="bg1"/>
                    </a:solidFill>
                  </a:tcPr>
                </a:tc>
                <a:tc>
                  <a:txBody>
                    <a:bodyPr/>
                    <a:lstStyle/>
                    <a:p>
                      <a:pPr>
                        <a:buNone/>
                      </a:pPr>
                      <a:r>
                        <a:rPr lang="en-US"/>
                        <a:t>Field-based</a:t>
                      </a:r>
                    </a:p>
                  </a:txBody>
                  <a:tcPr anchor="ctr">
                    <a:lnL>
                      <a:noFill/>
                    </a:lnL>
                    <a:lnR>
                      <a:noFill/>
                    </a:lnR>
                    <a:lnT>
                      <a:noFill/>
                    </a:lnT>
                    <a:lnB>
                      <a:noFill/>
                    </a:lnB>
                    <a:solidFill>
                      <a:schemeClr val="bg1"/>
                    </a:solidFill>
                  </a:tcPr>
                </a:tc>
                <a:tc>
                  <a:txBody>
                    <a:bodyPr/>
                    <a:lstStyle/>
                    <a:p>
                      <a:pPr>
                        <a:buNone/>
                      </a:pPr>
                      <a:r>
                        <a:rPr lang="en-US"/>
                        <a:t>✅ Only changed fields shown</a:t>
                      </a:r>
                    </a:p>
                  </a:txBody>
                  <a:tcPr anchor="ctr">
                    <a:lnL>
                      <a:noFill/>
                    </a:lnL>
                    <a:lnR>
                      <a:noFill/>
                    </a:lnR>
                    <a:lnT>
                      <a:noFill/>
                    </a:lnT>
                    <a:lnB>
                      <a:noFill/>
                    </a:lnB>
                    <a:solidFill>
                      <a:schemeClr val="bg1"/>
                    </a:solidFill>
                  </a:tcPr>
                </a:tc>
                <a:extLst>
                  <a:ext uri="{0D108BD9-81ED-4DB2-BD59-A6C34878D82A}">
                    <a16:rowId xmlns:a16="http://schemas.microsoft.com/office/drawing/2014/main" val="4234699350"/>
                  </a:ext>
                </a:extLst>
              </a:tr>
              <a:tr h="545613">
                <a:tc>
                  <a:txBody>
                    <a:bodyPr/>
                    <a:lstStyle/>
                    <a:p>
                      <a:pPr>
                        <a:buNone/>
                      </a:pPr>
                      <a:r>
                        <a:rPr lang="en-US"/>
                        <a:t>Database Lock Info</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extLst>
                  <a:ext uri="{0D108BD9-81ED-4DB2-BD59-A6C34878D82A}">
                    <a16:rowId xmlns:a16="http://schemas.microsoft.com/office/drawing/2014/main" val="2369925706"/>
                  </a:ext>
                </a:extLst>
              </a:tr>
              <a:tr h="954823">
                <a:tc>
                  <a:txBody>
                    <a:bodyPr/>
                    <a:lstStyle/>
                    <a:p>
                      <a:pPr>
                        <a:buNone/>
                      </a:pPr>
                      <a:r>
                        <a:rPr lang="en-US"/>
                        <a:t>Interface Queue Monitoring</a:t>
                      </a:r>
                    </a:p>
                  </a:txBody>
                  <a:tcPr anchor="ctr">
                    <a:lnL>
                      <a:noFill/>
                    </a:lnL>
                    <a:lnR>
                      <a:noFill/>
                    </a:lnR>
                    <a:lnT>
                      <a:noFill/>
                    </a:lnT>
                    <a:lnB>
                      <a:noFill/>
                    </a:lnB>
                    <a:solidFill>
                      <a:schemeClr val="bg1"/>
                    </a:solidFill>
                  </a:tcPr>
                </a:tc>
                <a:tc>
                  <a:txBody>
                    <a:bodyPr/>
                    <a:lstStyle/>
                    <a:p>
                      <a:pPr>
                        <a:buNone/>
                      </a:pPr>
                      <a:r>
                        <a:rPr lang="en-US"/>
                        <a:t>❌</a:t>
                      </a:r>
                    </a:p>
                  </a:txBody>
                  <a:tcPr anchor="ctr">
                    <a:lnL>
                      <a:noFill/>
                    </a:lnL>
                    <a:lnR>
                      <a:noFill/>
                    </a:lnR>
                    <a:lnT>
                      <a:noFill/>
                    </a:lnT>
                    <a:lnB>
                      <a:noFill/>
                    </a:lnB>
                    <a:solidFill>
                      <a:schemeClr val="bg1"/>
                    </a:solidFill>
                  </a:tcPr>
                </a:tc>
                <a:tc>
                  <a:txBody>
                    <a:bodyPr/>
                    <a:lstStyle/>
                    <a:p>
                      <a:pPr>
                        <a:buNone/>
                      </a:pPr>
                      <a:r>
                        <a:rPr lang="en-US" dirty="0"/>
                        <a:t>✅</a:t>
                      </a:r>
                    </a:p>
                  </a:txBody>
                  <a:tcPr anchor="ctr">
                    <a:lnL>
                      <a:noFill/>
                    </a:lnL>
                    <a:lnR>
                      <a:noFill/>
                    </a:lnR>
                    <a:lnT>
                      <a:noFill/>
                    </a:lnT>
                    <a:lnB>
                      <a:noFill/>
                    </a:lnB>
                    <a:solidFill>
                      <a:schemeClr val="bg1"/>
                    </a:solidFill>
                  </a:tcPr>
                </a:tc>
                <a:extLst>
                  <a:ext uri="{0D108BD9-81ED-4DB2-BD59-A6C34878D82A}">
                    <a16:rowId xmlns:a16="http://schemas.microsoft.com/office/drawing/2014/main" val="3605308244"/>
                  </a:ext>
                </a:extLst>
              </a:tr>
            </a:tbl>
          </a:graphicData>
        </a:graphic>
      </p:graphicFrame>
    </p:spTree>
    <p:extLst>
      <p:ext uri="{BB962C8B-B14F-4D97-AF65-F5344CB8AC3E}">
        <p14:creationId xmlns:p14="http://schemas.microsoft.com/office/powerpoint/2010/main" val="268426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D740A-9D2B-D4A2-CCDA-1AA856CA8A24}"/>
            </a:ext>
          </a:extLst>
        </p:cNvPr>
        <p:cNvGrpSpPr/>
        <p:nvPr/>
      </p:nvGrpSpPr>
      <p:grpSpPr>
        <a:xfrm>
          <a:off x="0" y="0"/>
          <a:ext cx="0" cy="0"/>
          <a:chOff x="0" y="0"/>
          <a:chExt cx="0" cy="0"/>
        </a:xfrm>
      </p:grpSpPr>
      <p:pic>
        <p:nvPicPr>
          <p:cNvPr id="2" name="Picture 1" descr="image.jpg">
            <a:extLst>
              <a:ext uri="{FF2B5EF4-FFF2-40B4-BE49-F238E27FC236}">
                <a16:creationId xmlns:a16="http://schemas.microsoft.com/office/drawing/2014/main" id="{5D9E4083-A488-6937-6328-122BCFBC5797}"/>
              </a:ext>
            </a:extLst>
          </p:cNvPr>
          <p:cNvPicPr>
            <a:picLocks noChangeAspect="1"/>
          </p:cNvPicPr>
          <p:nvPr/>
        </p:nvPicPr>
        <p:blipFill>
          <a:blip r:embed="rId3"/>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338CD78E-EA44-A10B-F672-843119B13BFD}"/>
              </a:ext>
            </a:extLst>
          </p:cNvPr>
          <p:cNvSpPr/>
          <p:nvPr/>
        </p:nvSpPr>
        <p:spPr>
          <a:xfrm>
            <a:off x="305"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4" name="Picture 3" descr="image.jpg">
            <a:extLst>
              <a:ext uri="{FF2B5EF4-FFF2-40B4-BE49-F238E27FC236}">
                <a16:creationId xmlns:a16="http://schemas.microsoft.com/office/drawing/2014/main" id="{7B4773C8-1A56-BAF7-E494-1D9B18A93BEF}"/>
              </a:ext>
            </a:extLst>
          </p:cNvPr>
          <p:cNvPicPr>
            <a:picLocks noChangeAspect="1"/>
          </p:cNvPicPr>
          <p:nvPr/>
        </p:nvPicPr>
        <p:blipFill>
          <a:blip r:embed="rId4"/>
          <a:stretch>
            <a:fillRect/>
          </a:stretch>
        </p:blipFill>
        <p:spPr>
          <a:xfrm>
            <a:off x="9902952" y="274320"/>
            <a:ext cx="1828800" cy="411480"/>
          </a:xfrm>
          <a:prstGeom prst="rect">
            <a:avLst/>
          </a:prstGeom>
        </p:spPr>
      </p:pic>
      <p:sp>
        <p:nvSpPr>
          <p:cNvPr id="5" name="TextBox 4">
            <a:extLst>
              <a:ext uri="{FF2B5EF4-FFF2-40B4-BE49-F238E27FC236}">
                <a16:creationId xmlns:a16="http://schemas.microsoft.com/office/drawing/2014/main" id="{96BC321E-693D-BB02-93C7-EB9394C2C4E9}"/>
              </a:ext>
            </a:extLst>
          </p:cNvPr>
          <p:cNvSpPr txBox="1"/>
          <p:nvPr/>
        </p:nvSpPr>
        <p:spPr>
          <a:xfrm>
            <a:off x="881832" y="654382"/>
            <a:ext cx="10849920" cy="769441"/>
          </a:xfrm>
          <a:prstGeom prst="rect">
            <a:avLst/>
          </a:prstGeom>
          <a:noFill/>
        </p:spPr>
        <p:txBody>
          <a:bodyPr wrap="square">
            <a:spAutoFit/>
          </a:bodyPr>
          <a:lstStyle/>
          <a:p>
            <a:pPr>
              <a:defRPr sz="4400" b="1">
                <a:solidFill>
                  <a:srgbClr val="FFFFFF"/>
                </a:solidFill>
                <a:latin typeface="Calibri"/>
              </a:defRPr>
            </a:pPr>
            <a:r>
              <a:rPr lang="en-US" sz="4400" b="1" dirty="0"/>
              <a:t>🔍</a:t>
            </a:r>
            <a:r>
              <a:rPr lang="en-US" dirty="0"/>
              <a:t>Key Differences: Version 10 vs. Version 11</a:t>
            </a:r>
            <a:endParaRPr dirty="0"/>
          </a:p>
        </p:txBody>
      </p:sp>
      <p:sp>
        <p:nvSpPr>
          <p:cNvPr id="8" name="TextBox 7">
            <a:extLst>
              <a:ext uri="{FF2B5EF4-FFF2-40B4-BE49-F238E27FC236}">
                <a16:creationId xmlns:a16="http://schemas.microsoft.com/office/drawing/2014/main" id="{8635F686-3FE0-8381-C9E8-D08BBA1D1177}"/>
              </a:ext>
            </a:extLst>
          </p:cNvPr>
          <p:cNvSpPr txBox="1"/>
          <p:nvPr/>
        </p:nvSpPr>
        <p:spPr>
          <a:xfrm>
            <a:off x="1058449" y="1737358"/>
            <a:ext cx="7315199" cy="461665"/>
          </a:xfrm>
          <a:prstGeom prst="rect">
            <a:avLst/>
          </a:prstGeom>
          <a:solidFill>
            <a:schemeClr val="bg1"/>
          </a:solidFill>
        </p:spPr>
        <p:txBody>
          <a:bodyPr wrap="square" rtlCol="0">
            <a:spAutoFit/>
          </a:bodyPr>
          <a:lstStyle/>
          <a:p>
            <a:pPr>
              <a:buNone/>
            </a:pPr>
            <a:r>
              <a:rPr lang="en-US" sz="2400" b="1" dirty="0"/>
              <a:t>🧭 Strategic Impact</a:t>
            </a:r>
          </a:p>
        </p:txBody>
      </p:sp>
      <p:sp>
        <p:nvSpPr>
          <p:cNvPr id="7" name="TextBox 6">
            <a:extLst>
              <a:ext uri="{FF2B5EF4-FFF2-40B4-BE49-F238E27FC236}">
                <a16:creationId xmlns:a16="http://schemas.microsoft.com/office/drawing/2014/main" id="{67551C86-BCDD-4F33-3DE8-70F1255E898C}"/>
              </a:ext>
            </a:extLst>
          </p:cNvPr>
          <p:cNvSpPr txBox="1"/>
          <p:nvPr/>
        </p:nvSpPr>
        <p:spPr>
          <a:xfrm>
            <a:off x="1057252" y="2396599"/>
            <a:ext cx="10341433" cy="3970318"/>
          </a:xfrm>
          <a:prstGeom prst="rect">
            <a:avLst/>
          </a:prstGeom>
          <a:solidFill>
            <a:schemeClr val="bg1"/>
          </a:solidFill>
        </p:spPr>
        <p:txBody>
          <a:bodyPr wrap="square" rtlCol="0">
            <a:spAutoFit/>
          </a:bodyPr>
          <a:lstStyle/>
          <a:p>
            <a:pPr>
              <a:buFont typeface="+mj-lt"/>
              <a:buAutoNum type="arabicPeriod"/>
            </a:pPr>
            <a:r>
              <a:rPr lang="en-US" sz="2800" b="1" dirty="0"/>
              <a:t>Pain Point Solved</a:t>
            </a:r>
            <a:r>
              <a:rPr lang="en-US" sz="2800" dirty="0"/>
              <a:t>: Version 10 users face dated navigation, limited allocation customization, and slower mobile tools.</a:t>
            </a:r>
          </a:p>
          <a:p>
            <a:pPr>
              <a:buFont typeface="+mj-lt"/>
              <a:buAutoNum type="arabicPeriod"/>
            </a:pPr>
            <a:r>
              <a:rPr lang="en-US" sz="2800" b="1" dirty="0"/>
              <a:t>What Version 11 Delivers</a:t>
            </a:r>
            <a:r>
              <a:rPr lang="en-US" sz="2800" dirty="0"/>
              <a:t>: Modern UI, faster mobile workflows, detailed audit/reporting tools, configurable allocation per customer, and tighter mobile security.</a:t>
            </a:r>
          </a:p>
          <a:p>
            <a:pPr>
              <a:buFont typeface="+mj-lt"/>
              <a:buAutoNum type="arabicPeriod"/>
            </a:pPr>
            <a:r>
              <a:rPr lang="en-US" sz="2800" b="1" dirty="0"/>
              <a:t>Main Benefit</a:t>
            </a:r>
            <a:r>
              <a:rPr lang="en-US" sz="2800" dirty="0"/>
              <a:t>:</a:t>
            </a:r>
          </a:p>
          <a:p>
            <a:pPr marL="742950" lvl="1" indent="-285750">
              <a:buFont typeface="+mj-lt"/>
              <a:buAutoNum type="arabicPeriod"/>
            </a:pPr>
            <a:r>
              <a:rPr lang="en-US" sz="2800" dirty="0"/>
              <a:t>📉 Less risk of errors</a:t>
            </a:r>
          </a:p>
          <a:p>
            <a:pPr marL="742950" lvl="1" indent="-285750">
              <a:buFont typeface="+mj-lt"/>
              <a:buAutoNum type="arabicPeriod"/>
            </a:pPr>
            <a:r>
              <a:rPr lang="en-US" sz="2800" dirty="0"/>
              <a:t>📈 Higher task and order throughput</a:t>
            </a:r>
          </a:p>
          <a:p>
            <a:pPr marL="742950" lvl="1" indent="-285750">
              <a:buFont typeface="+mj-lt"/>
              <a:buAutoNum type="arabicPeriod"/>
            </a:pPr>
            <a:r>
              <a:rPr lang="en-US" sz="2800" dirty="0"/>
              <a:t>🧩 Tighter system integrations and visibility</a:t>
            </a:r>
          </a:p>
        </p:txBody>
      </p:sp>
    </p:spTree>
    <p:extLst>
      <p:ext uri="{BB962C8B-B14F-4D97-AF65-F5344CB8AC3E}">
        <p14:creationId xmlns:p14="http://schemas.microsoft.com/office/powerpoint/2010/main" val="4271980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2.jpeg"/>
          <p:cNvPicPr>
            <a:picLocks noChangeAspect="1"/>
          </p:cNvPicPr>
          <p:nvPr/>
        </p:nvPicPr>
        <p:blipFill>
          <a:blip r:embed="rId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r4logoHsmall.jpg"/>
          <p:cNvPicPr>
            <a:picLocks noChangeAspect="1"/>
          </p:cNvPicPr>
          <p:nvPr/>
        </p:nvPicPr>
        <p:blipFill>
          <a:blip r:embed="rId4"/>
          <a:stretch>
            <a:fillRect/>
          </a:stretch>
        </p:blipFill>
        <p:spPr>
          <a:xfrm>
            <a:off x="9905695" y="274320"/>
            <a:ext cx="1828800" cy="411480"/>
          </a:xfrm>
          <a:prstGeom prst="rect">
            <a:avLst/>
          </a:prstGeom>
        </p:spPr>
      </p:pic>
      <p:sp>
        <p:nvSpPr>
          <p:cNvPr id="5" name="TextBox 4"/>
          <p:cNvSpPr txBox="1"/>
          <p:nvPr/>
        </p:nvSpPr>
        <p:spPr>
          <a:xfrm>
            <a:off x="548640" y="6355080"/>
            <a:ext cx="11094415" cy="320040"/>
          </a:xfrm>
          <a:prstGeom prst="rect">
            <a:avLst/>
          </a:prstGeom>
          <a:noFill/>
        </p:spPr>
        <p:txBody>
          <a:bodyPr wrap="none">
            <a:spAutoFit/>
          </a:bodyPr>
          <a:lstStyle/>
          <a:p>
            <a:pPr algn="l">
              <a:defRPr sz="1200">
                <a:solidFill>
                  <a:srgbClr val="FFFFFF"/>
                </a:solidFill>
                <a:latin typeface="Calibri"/>
              </a:defRPr>
            </a:pPr>
            <a:r>
              <a:t>WISE Version 11</a:t>
            </a:r>
          </a:p>
        </p:txBody>
      </p:sp>
      <p:sp>
        <p:nvSpPr>
          <p:cNvPr id="6" name="TextBox 5"/>
          <p:cNvSpPr txBox="1"/>
          <p:nvPr/>
        </p:nvSpPr>
        <p:spPr>
          <a:xfrm>
            <a:off x="731520" y="1097280"/>
            <a:ext cx="10728655" cy="1005840"/>
          </a:xfrm>
          <a:prstGeom prst="rect">
            <a:avLst/>
          </a:prstGeom>
          <a:noFill/>
        </p:spPr>
        <p:txBody>
          <a:bodyPr wrap="none">
            <a:spAutoFit/>
          </a:bodyPr>
          <a:lstStyle/>
          <a:p>
            <a:pPr>
              <a:defRPr sz="4000" b="1">
                <a:solidFill>
                  <a:srgbClr val="FFFFFF"/>
                </a:solidFill>
                <a:latin typeface="Calibri"/>
              </a:defRPr>
            </a:pPr>
            <a:r>
              <a:t>Next step: 30‑min Upgrade Path Review</a:t>
            </a:r>
          </a:p>
        </p:txBody>
      </p:sp>
      <p:sp>
        <p:nvSpPr>
          <p:cNvPr id="7" name="TextBox 6"/>
          <p:cNvSpPr txBox="1"/>
          <p:nvPr/>
        </p:nvSpPr>
        <p:spPr>
          <a:xfrm>
            <a:off x="914400" y="2560320"/>
            <a:ext cx="10362895" cy="3474720"/>
          </a:xfrm>
          <a:prstGeom prst="rect">
            <a:avLst/>
          </a:prstGeom>
          <a:noFill/>
        </p:spPr>
        <p:txBody>
          <a:bodyPr wrap="none">
            <a:spAutoFit/>
          </a:bodyPr>
          <a:lstStyle/>
          <a:p>
            <a:pPr>
              <a:spcAft>
                <a:spcPts val="600"/>
              </a:spcAft>
              <a:defRPr sz="2600" b="0">
                <a:solidFill>
                  <a:srgbClr val="FFFFFF"/>
                </a:solidFill>
                <a:latin typeface="Calibri"/>
              </a:defRPr>
            </a:pPr>
            <a:r>
              <a:t>Recommended path</a:t>
            </a:r>
          </a:p>
          <a:p>
            <a:pPr>
              <a:spcAft>
                <a:spcPts val="600"/>
              </a:spcAft>
              <a:defRPr sz="2600" b="0">
                <a:solidFill>
                  <a:srgbClr val="FFFFFF"/>
                </a:solidFill>
                <a:latin typeface="Calibri"/>
              </a:defRPr>
            </a:pPr>
            <a:r>
              <a:t>Timeline around peak</a:t>
            </a:r>
          </a:p>
          <a:p>
            <a:pPr>
              <a:spcAft>
                <a:spcPts val="600"/>
              </a:spcAft>
              <a:defRPr sz="2600" b="0">
                <a:solidFill>
                  <a:srgbClr val="FFFFFF"/>
                </a:solidFill>
                <a:latin typeface="Calibri"/>
              </a:defRPr>
            </a:pPr>
            <a:r>
              <a:t>ROM effort / cost</a:t>
            </a:r>
          </a:p>
        </p:txBody>
      </p:sp>
      <p:sp>
        <p:nvSpPr>
          <p:cNvPr id="8" name="Rounded Rectangle 7"/>
          <p:cNvSpPr/>
          <p:nvPr/>
        </p:nvSpPr>
        <p:spPr>
          <a:xfrm>
            <a:off x="914400" y="5486400"/>
            <a:ext cx="2926080" cy="594360"/>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400" b="1">
                <a:solidFill>
                  <a:srgbClr val="0B0B0B"/>
                </a:solidFill>
                <a:latin typeface="Calibri"/>
              </a:defRPr>
            </a:pPr>
            <a:r>
              <a:t>Book 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TotalTime>
  <Words>5988</Words>
  <Application>Microsoft Office PowerPoint</Application>
  <PresentationFormat>Widescreen</PresentationFormat>
  <Paragraphs>621</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Richard Kraetz</dc:creator>
  <cp:keywords/>
  <dc:description>generated using python-pptx</dc:description>
  <cp:lastModifiedBy>Richard Kraetz</cp:lastModifiedBy>
  <cp:revision>3</cp:revision>
  <dcterms:created xsi:type="dcterms:W3CDTF">2013-01-27T09:14:16Z</dcterms:created>
  <dcterms:modified xsi:type="dcterms:W3CDTF">2026-03-30T13:27:01Z</dcterms:modified>
  <cp:category/>
</cp:coreProperties>
</file>